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81" r:id="rId3"/>
    <p:sldId id="298" r:id="rId4"/>
    <p:sldId id="276" r:id="rId5"/>
    <p:sldId id="283" r:id="rId6"/>
    <p:sldId id="282" r:id="rId7"/>
    <p:sldId id="284" r:id="rId8"/>
    <p:sldId id="269" r:id="rId9"/>
    <p:sldId id="270" r:id="rId10"/>
    <p:sldId id="263" r:id="rId11"/>
    <p:sldId id="265" r:id="rId12"/>
    <p:sldId id="285" r:id="rId13"/>
    <p:sldId id="273" r:id="rId14"/>
    <p:sldId id="294" r:id="rId15"/>
    <p:sldId id="274" r:id="rId16"/>
    <p:sldId id="275" r:id="rId17"/>
    <p:sldId id="296" r:id="rId18"/>
    <p:sldId id="272" r:id="rId19"/>
    <p:sldId id="295" r:id="rId20"/>
    <p:sldId id="287" r:id="rId21"/>
    <p:sldId id="288" r:id="rId22"/>
    <p:sldId id="289" r:id="rId23"/>
    <p:sldId id="290" r:id="rId24"/>
    <p:sldId id="299" r:id="rId25"/>
    <p:sldId id="300" r:id="rId26"/>
    <p:sldId id="297" r:id="rId27"/>
    <p:sldId id="291" r:id="rId28"/>
    <p:sldId id="293" r:id="rId29"/>
    <p:sldId id="277" r:id="rId30"/>
    <p:sldId id="25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4F"/>
    <a:srgbClr val="6565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4"/>
    <p:restoredTop sz="94728"/>
  </p:normalViewPr>
  <p:slideViewPr>
    <p:cSldViewPr snapToGrid="0" snapToObjects="1">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047619047619001E-2"/>
          <c:y val="9.7058823529411795E-2"/>
          <c:w val="0.96507936507936498"/>
          <c:h val="0.68823529411764695"/>
        </c:manualLayout>
      </c:layout>
      <c:barChart>
        <c:barDir val="col"/>
        <c:grouping val="clustered"/>
        <c:varyColors val="0"/>
        <c:ser>
          <c:idx val="0"/>
          <c:order val="0"/>
          <c:tx>
            <c:strRef>
              <c:f>Sheet1!$A$2</c:f>
              <c:strCache>
                <c:ptCount val="1"/>
                <c:pt idx="0">
                  <c:v>RDA 19+ years .8g/kg</c:v>
                </c:pt>
              </c:strCache>
            </c:strRef>
          </c:tx>
          <c:spPr>
            <a:solidFill>
              <a:schemeClr val="tx2">
                <a:lumMod val="20000"/>
                <a:lumOff val="80000"/>
              </a:schemeClr>
            </a:solidFill>
            <a:ln w="19050">
              <a:solidFill>
                <a:schemeClr val="bg1"/>
              </a:solidFill>
              <a:prstDash val="solid"/>
            </a:ln>
          </c:spPr>
          <c:invertIfNegative val="0"/>
          <c:cat>
            <c:strRef>
              <c:f>Sheet1!$B$1:$B$1</c:f>
              <c:strCache>
                <c:ptCount val="1"/>
                <c:pt idx="0">
                  <c:v>Protein g/day</c:v>
                </c:pt>
              </c:strCache>
            </c:strRef>
          </c:cat>
          <c:val>
            <c:numRef>
              <c:f>Sheet1!$B$2:$B$2</c:f>
              <c:numCache>
                <c:formatCode>General</c:formatCode>
                <c:ptCount val="1"/>
                <c:pt idx="0">
                  <c:v>50</c:v>
                </c:pt>
              </c:numCache>
            </c:numRef>
          </c:val>
          <c:extLst>
            <c:ext xmlns:c16="http://schemas.microsoft.com/office/drawing/2014/chart" uri="{C3380CC4-5D6E-409C-BE32-E72D297353CC}">
              <c16:uniqueId val="{00000000-ACC4-4EA4-8D87-7FE0CB6CFAD5}"/>
            </c:ext>
          </c:extLst>
        </c:ser>
        <c:ser>
          <c:idx val="1"/>
          <c:order val="1"/>
          <c:tx>
            <c:strRef>
              <c:f>Sheet1!$A$3</c:f>
              <c:strCache>
                <c:ptCount val="1"/>
                <c:pt idx="0">
                  <c:v>Elderly May Need More</c:v>
                </c:pt>
              </c:strCache>
            </c:strRef>
          </c:tx>
          <c:spPr>
            <a:solidFill>
              <a:schemeClr val="tx2">
                <a:lumMod val="40000"/>
                <a:lumOff val="60000"/>
              </a:schemeClr>
            </a:solidFill>
            <a:ln w="19050">
              <a:solidFill>
                <a:schemeClr val="bg1"/>
              </a:solidFill>
              <a:prstDash val="solid"/>
            </a:ln>
          </c:spPr>
          <c:invertIfNegative val="0"/>
          <c:dLbls>
            <c:dLbl>
              <c:idx val="0"/>
              <c:tx>
                <c:rich>
                  <a:bodyPr/>
                  <a:lstStyle/>
                  <a:p>
                    <a:r>
                      <a:rPr lang="mr-IN" dirty="0" smtClean="0">
                        <a:latin typeface="Calibri"/>
                        <a:cs typeface="Calibri"/>
                      </a:rPr>
                      <a:t>↑</a:t>
                    </a:r>
                    <a:r>
                      <a:rPr lang="mr-IN" dirty="0" smtClean="0"/>
                      <a:t>25-50%*</a:t>
                    </a:r>
                    <a:endParaRPr lang="mr-IN"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C4-4EA4-8D87-7FE0CB6CFAD5}"/>
                </c:ext>
              </c:extLst>
            </c:dLbl>
            <c:spPr>
              <a:noFill/>
              <a:ln w="34528">
                <a:noFill/>
              </a:ln>
            </c:spPr>
            <c:txPr>
              <a:bodyPr/>
              <a:lstStyle/>
              <a:p>
                <a:pPr>
                  <a:defRPr sz="2107" b="1" i="0" u="none" strike="noStrike" baseline="0">
                    <a:solidFill>
                      <a:schemeClr val="tx1"/>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Protein g/day</c:v>
                </c:pt>
              </c:strCache>
            </c:strRef>
          </c:cat>
          <c:val>
            <c:numRef>
              <c:f>Sheet1!$B$3:$B$3</c:f>
              <c:numCache>
                <c:formatCode>General</c:formatCode>
                <c:ptCount val="1"/>
                <c:pt idx="0">
                  <c:v>68</c:v>
                </c:pt>
              </c:numCache>
            </c:numRef>
          </c:val>
          <c:extLst>
            <c:ext xmlns:c16="http://schemas.microsoft.com/office/drawing/2014/chart" uri="{C3380CC4-5D6E-409C-BE32-E72D297353CC}">
              <c16:uniqueId val="{00000002-ACC4-4EA4-8D87-7FE0CB6CFAD5}"/>
            </c:ext>
          </c:extLst>
        </c:ser>
        <c:ser>
          <c:idx val="3"/>
          <c:order val="2"/>
          <c:tx>
            <c:strRef>
              <c:f>Sheet1!$A$4</c:f>
              <c:strCache>
                <c:ptCount val="1"/>
                <c:pt idx="0">
                  <c:v>AVG Intake </c:v>
                </c:pt>
              </c:strCache>
            </c:strRef>
          </c:tx>
          <c:spPr>
            <a:solidFill>
              <a:schemeClr val="tx2">
                <a:lumMod val="60000"/>
                <a:lumOff val="40000"/>
              </a:schemeClr>
            </a:solidFill>
            <a:ln w="19050">
              <a:solidFill>
                <a:schemeClr val="bg1"/>
              </a:solidFill>
              <a:prstDash val="solid"/>
            </a:ln>
          </c:spPr>
          <c:invertIfNegative val="0"/>
          <c:dLbls>
            <c:dLbl>
              <c:idx val="0"/>
              <c:tx>
                <c:rich>
                  <a:bodyPr/>
                  <a:lstStyle/>
                  <a:p>
                    <a:r>
                      <a:rPr lang="mr-IN" dirty="0" smtClean="0">
                        <a:latin typeface="Calibri"/>
                        <a:cs typeface="Calibri"/>
                      </a:rPr>
                      <a:t>↑</a:t>
                    </a:r>
                    <a:r>
                      <a:rPr lang="mr-IN" dirty="0" smtClean="0"/>
                      <a:t>50-88%*</a:t>
                    </a:r>
                    <a:endParaRPr lang="mr-IN"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C4-4EA4-8D87-7FE0CB6CFAD5}"/>
                </c:ext>
              </c:extLst>
            </c:dLbl>
            <c:spPr>
              <a:noFill/>
              <a:ln w="34528">
                <a:noFill/>
              </a:ln>
            </c:spPr>
            <c:txPr>
              <a:bodyPr/>
              <a:lstStyle/>
              <a:p>
                <a:pPr>
                  <a:defRPr sz="2107" b="1" i="0" u="none" strike="noStrike" baseline="0">
                    <a:solidFill>
                      <a:schemeClr val="tx1"/>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Protein g/day</c:v>
                </c:pt>
              </c:strCache>
            </c:strRef>
          </c:cat>
          <c:val>
            <c:numRef>
              <c:f>Sheet1!$B$4:$B$4</c:f>
              <c:numCache>
                <c:formatCode>General</c:formatCode>
                <c:ptCount val="1"/>
                <c:pt idx="0">
                  <c:v>84</c:v>
                </c:pt>
              </c:numCache>
            </c:numRef>
          </c:val>
          <c:extLst>
            <c:ext xmlns:c16="http://schemas.microsoft.com/office/drawing/2014/chart" uri="{C3380CC4-5D6E-409C-BE32-E72D297353CC}">
              <c16:uniqueId val="{00000004-ACC4-4EA4-8D87-7FE0CB6CFAD5}"/>
            </c:ext>
          </c:extLst>
        </c:ser>
        <c:ser>
          <c:idx val="4"/>
          <c:order val="3"/>
          <c:tx>
            <c:strRef>
              <c:f>Sheet1!$A$5</c:f>
              <c:strCache>
                <c:ptCount val="1"/>
                <c:pt idx="0">
                  <c:v>AVG Intake + 8 fl oz BOOST HP</c:v>
                </c:pt>
              </c:strCache>
            </c:strRef>
          </c:tx>
          <c:spPr>
            <a:solidFill>
              <a:schemeClr val="accent2">
                <a:lumMod val="75000"/>
              </a:schemeClr>
            </a:solidFill>
            <a:ln w="19050">
              <a:solidFill>
                <a:schemeClr val="bg1"/>
              </a:solidFill>
              <a:prstDash val="solid"/>
            </a:ln>
          </c:spPr>
          <c:invertIfNegative val="0"/>
          <c:dLbls>
            <c:dLbl>
              <c:idx val="0"/>
              <c:tx>
                <c:rich>
                  <a:bodyPr/>
                  <a:lstStyle/>
                  <a:p>
                    <a:r>
                      <a:rPr lang="mr-IN" dirty="0" smtClean="0">
                        <a:latin typeface="Calibri"/>
                        <a:cs typeface="Calibri"/>
                      </a:rPr>
                      <a:t>↑</a:t>
                    </a:r>
                    <a:r>
                      <a:rPr lang="mr-IN" dirty="0" smtClean="0"/>
                      <a:t>150%*</a:t>
                    </a:r>
                    <a:endParaRPr lang="mr-IN"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C4-4EA4-8D87-7FE0CB6CFAD5}"/>
                </c:ext>
              </c:extLst>
            </c:dLbl>
            <c:spPr>
              <a:noFill/>
              <a:ln w="34528">
                <a:noFill/>
              </a:ln>
            </c:spPr>
            <c:txPr>
              <a:bodyPr/>
              <a:lstStyle/>
              <a:p>
                <a:pPr>
                  <a:defRPr sz="2107" b="1" i="0" u="none" strike="noStrike" baseline="0">
                    <a:solidFill>
                      <a:schemeClr val="tx1"/>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Sheet1!$B$1:$B$1</c:f>
              <c:strCache>
                <c:ptCount val="1"/>
                <c:pt idx="0">
                  <c:v>Protein g/day</c:v>
                </c:pt>
              </c:strCache>
            </c:strRef>
          </c:cat>
          <c:val>
            <c:numRef>
              <c:f>Sheet1!$B$5:$B$5</c:f>
              <c:numCache>
                <c:formatCode>General</c:formatCode>
                <c:ptCount val="1"/>
                <c:pt idx="0">
                  <c:v>125</c:v>
                </c:pt>
              </c:numCache>
            </c:numRef>
          </c:val>
          <c:extLst>
            <c:ext xmlns:c16="http://schemas.microsoft.com/office/drawing/2014/chart" uri="{C3380CC4-5D6E-409C-BE32-E72D297353CC}">
              <c16:uniqueId val="{00000006-ACC4-4EA4-8D87-7FE0CB6CFAD5}"/>
            </c:ext>
          </c:extLst>
        </c:ser>
        <c:dLbls>
          <c:showLegendKey val="0"/>
          <c:showVal val="0"/>
          <c:showCatName val="0"/>
          <c:showSerName val="0"/>
          <c:showPercent val="0"/>
          <c:showBubbleSize val="0"/>
        </c:dLbls>
        <c:gapWidth val="100"/>
        <c:axId val="1152806240"/>
        <c:axId val="1178368592"/>
      </c:barChart>
      <c:catAx>
        <c:axId val="1152806240"/>
        <c:scaling>
          <c:orientation val="minMax"/>
        </c:scaling>
        <c:delete val="1"/>
        <c:axPos val="b"/>
        <c:numFmt formatCode="General" sourceLinked="1"/>
        <c:majorTickMark val="out"/>
        <c:minorTickMark val="none"/>
        <c:tickLblPos val="nextTo"/>
        <c:crossAx val="1178368592"/>
        <c:crosses val="autoZero"/>
        <c:auto val="1"/>
        <c:lblAlgn val="ctr"/>
        <c:lblOffset val="100"/>
        <c:tickLblSkip val="1"/>
        <c:tickMarkSkip val="1"/>
        <c:noMultiLvlLbl val="0"/>
      </c:catAx>
      <c:valAx>
        <c:axId val="1178368592"/>
        <c:scaling>
          <c:orientation val="minMax"/>
          <c:max val="125"/>
          <c:min val="0"/>
        </c:scaling>
        <c:delete val="1"/>
        <c:axPos val="l"/>
        <c:numFmt formatCode="General" sourceLinked="1"/>
        <c:majorTickMark val="out"/>
        <c:minorTickMark val="none"/>
        <c:tickLblPos val="nextTo"/>
        <c:crossAx val="1152806240"/>
        <c:crosses val="autoZero"/>
        <c:crossBetween val="between"/>
      </c:valAx>
    </c:plotArea>
    <c:plotVisOnly val="1"/>
    <c:dispBlanksAs val="gap"/>
    <c:showDLblsOverMax val="0"/>
  </c:chart>
  <c:spPr>
    <a:noFill/>
    <a:ln>
      <a:noFill/>
    </a:ln>
  </c:spPr>
  <c:txPr>
    <a:bodyPr/>
    <a:lstStyle/>
    <a:p>
      <a:pPr>
        <a:defRPr sz="2005"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0.05086</cdr:x>
      <cdr:y>0.22528</cdr:y>
    </cdr:from>
    <cdr:to>
      <cdr:x>0.09729</cdr:x>
      <cdr:y>0.88235</cdr:y>
    </cdr:to>
    <cdr:sp macro="" textlink="">
      <cdr:nvSpPr>
        <cdr:cNvPr id="2" name="TextBox 1"/>
        <cdr:cNvSpPr txBox="1"/>
      </cdr:nvSpPr>
      <cdr:spPr>
        <a:xfrm xmlns:a="http://schemas.openxmlformats.org/drawingml/2006/main">
          <a:off x="416297" y="998508"/>
          <a:ext cx="380036" cy="2912353"/>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l"/>
          <a:r>
            <a:rPr lang="en-US" sz="2400" b="1" dirty="0" smtClean="0">
              <a:solidFill>
                <a:schemeClr val="tx1"/>
              </a:solidFill>
            </a:rPr>
            <a:t>Protein Levels</a:t>
          </a:r>
          <a:endParaRPr lang="en-US" sz="24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72FDD5-5AA5-8A4C-B084-DFB10384CDDB}" type="datetimeFigureOut">
              <a:rPr lang="en-US" smtClean="0"/>
              <a:t>7/16/2018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0D27CC-F946-B944-B196-937E327E2B8F}" type="slidenum">
              <a:rPr lang="en-US" smtClean="0"/>
              <a:t>‹#›</a:t>
            </a:fld>
            <a:endParaRPr lang="en-US"/>
          </a:p>
        </p:txBody>
      </p:sp>
    </p:spTree>
    <p:extLst>
      <p:ext uri="{BB962C8B-B14F-4D97-AF65-F5344CB8AC3E}">
        <p14:creationId xmlns:p14="http://schemas.microsoft.com/office/powerpoint/2010/main" val="17264333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a:t>
            </a:fld>
            <a:endParaRPr lang="en-US"/>
          </a:p>
        </p:txBody>
      </p:sp>
    </p:spTree>
    <p:extLst>
      <p:ext uri="{BB962C8B-B14F-4D97-AF65-F5344CB8AC3E}">
        <p14:creationId xmlns:p14="http://schemas.microsoft.com/office/powerpoint/2010/main" val="205689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10g of EAA, 3h capture; spelling mistake;</a:t>
            </a:r>
            <a:r>
              <a:rPr lang="en-US" baseline="0" dirty="0" smtClean="0"/>
              <a:t> stats.</a:t>
            </a:r>
            <a:endParaRPr lang="en-US" dirty="0"/>
          </a:p>
        </p:txBody>
      </p:sp>
      <p:sp>
        <p:nvSpPr>
          <p:cNvPr id="4" name="Slide Number Placeholder 3"/>
          <p:cNvSpPr>
            <a:spLocks noGrp="1"/>
          </p:cNvSpPr>
          <p:nvPr>
            <p:ph type="sldNum" sz="quarter" idx="10"/>
          </p:nvPr>
        </p:nvSpPr>
        <p:spPr/>
        <p:txBody>
          <a:bodyPr/>
          <a:lstStyle/>
          <a:p>
            <a:fld id="{90FDEFC3-9B45-C948-985D-58928C445CAB}" type="slidenum">
              <a:rPr lang="en-US" smtClean="0"/>
              <a:t>20</a:t>
            </a:fld>
            <a:endParaRPr lang="en-US"/>
          </a:p>
        </p:txBody>
      </p:sp>
    </p:spTree>
    <p:extLst>
      <p:ext uri="{BB962C8B-B14F-4D97-AF65-F5344CB8AC3E}">
        <p14:creationId xmlns:p14="http://schemas.microsoft.com/office/powerpoint/2010/main" val="27312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184E4-807A-4143-B68F-3EA4C5715FA5}" type="slidenum">
              <a:rPr lang="en-US" smtClean="0"/>
              <a:t>21</a:t>
            </a:fld>
            <a:endParaRPr lang="en-US"/>
          </a:p>
        </p:txBody>
      </p:sp>
    </p:spTree>
    <p:extLst>
      <p:ext uri="{BB962C8B-B14F-4D97-AF65-F5344CB8AC3E}">
        <p14:creationId xmlns:p14="http://schemas.microsoft.com/office/powerpoint/2010/main" val="111787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22</a:t>
            </a:fld>
            <a:endParaRPr lang="en-US"/>
          </a:p>
        </p:txBody>
      </p:sp>
    </p:spTree>
    <p:extLst>
      <p:ext uri="{BB962C8B-B14F-4D97-AF65-F5344CB8AC3E}">
        <p14:creationId xmlns:p14="http://schemas.microsoft.com/office/powerpoint/2010/main" val="1283926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23</a:t>
            </a:fld>
            <a:endParaRPr lang="en-US"/>
          </a:p>
        </p:txBody>
      </p:sp>
    </p:spTree>
    <p:extLst>
      <p:ext uri="{BB962C8B-B14F-4D97-AF65-F5344CB8AC3E}">
        <p14:creationId xmlns:p14="http://schemas.microsoft.com/office/powerpoint/2010/main" val="273900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higher rates of leucine oxidation in S20 vs. W20 suggest that a greater proportion of the amino acids from soy protein were diverted towards oxidation, and were thus unavailable as substrate for protein synthesis.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0D27CC-F946-B944-B196-937E327E2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81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determine the effect of diets high or moderate in dietary protein (as dairy with calcium and vitamin D) along with a diet and exercise induced caloric deficit of 750 kcal/d on loss of fat mass and retention of lean mass in otherwise healthy young overweight and obese females</a:t>
            </a:r>
          </a:p>
          <a:p>
            <a:endParaRPr lang="en-US" dirty="0"/>
          </a:p>
        </p:txBody>
      </p:sp>
      <p:sp>
        <p:nvSpPr>
          <p:cNvPr id="4" name="Slide Number Placeholder 3"/>
          <p:cNvSpPr>
            <a:spLocks noGrp="1"/>
          </p:cNvSpPr>
          <p:nvPr>
            <p:ph type="sldNum" sz="quarter" idx="10"/>
          </p:nvPr>
        </p:nvSpPr>
        <p:spPr/>
        <p:txBody>
          <a:bodyPr/>
          <a:lstStyle/>
          <a:p>
            <a:fld id="{3BB184E4-807A-4143-B68F-3EA4C5715FA5}" type="slidenum">
              <a:rPr lang="en-US" smtClean="0"/>
              <a:t>26</a:t>
            </a:fld>
            <a:endParaRPr lang="en-US"/>
          </a:p>
        </p:txBody>
      </p:sp>
    </p:spTree>
    <p:extLst>
      <p:ext uri="{BB962C8B-B14F-4D97-AF65-F5344CB8AC3E}">
        <p14:creationId xmlns:p14="http://schemas.microsoft.com/office/powerpoint/2010/main" val="1973941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27</a:t>
            </a:fld>
            <a:endParaRPr lang="en-US"/>
          </a:p>
        </p:txBody>
      </p:sp>
    </p:spTree>
    <p:extLst>
      <p:ext uri="{BB962C8B-B14F-4D97-AF65-F5344CB8AC3E}">
        <p14:creationId xmlns:p14="http://schemas.microsoft.com/office/powerpoint/2010/main" val="145395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predisposing factor for morbidity and mortality, but can be offset with exercise and protein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affected by protein ingestion and loading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than currently ‘recommended’ in the elderly</a:t>
            </a:r>
          </a:p>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7</a:t>
            </a:fld>
            <a:endParaRPr lang="en-CA" dirty="0"/>
          </a:p>
        </p:txBody>
      </p:sp>
    </p:spTree>
    <p:extLst>
      <p:ext uri="{BB962C8B-B14F-4D97-AF65-F5344CB8AC3E}">
        <p14:creationId xmlns:p14="http://schemas.microsoft.com/office/powerpoint/2010/main" val="77236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8</a:t>
            </a:fld>
            <a:endParaRPr lang="en-CA" dirty="0"/>
          </a:p>
        </p:txBody>
      </p:sp>
    </p:spTree>
    <p:extLst>
      <p:ext uri="{BB962C8B-B14F-4D97-AF65-F5344CB8AC3E}">
        <p14:creationId xmlns:p14="http://schemas.microsoft.com/office/powerpoint/2010/main" val="18860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7"/>
            <a:ext cx="4325471" cy="3291320"/>
          </a:xfrm>
          <a:prstGeom prst="rect">
            <a:avLst/>
          </a:prstGeom>
          <a:solidFill>
            <a:srgbClr val="FFFFFF"/>
          </a:solidFill>
          <a:ln w="9525">
            <a:solidFill>
              <a:srgbClr val="000000"/>
            </a:solidFill>
            <a:miter lim="800000"/>
            <a:headEnd/>
            <a:tailEnd/>
          </a:ln>
          <a:effectLst/>
        </p:spPr>
        <p:txBody>
          <a:bodyPr wrap="none" lIns="86729" tIns="43366" rIns="86729" bIns="43366" anchor="ctr"/>
          <a:lstStyle/>
          <a:p>
            <a:endParaRPr lang="en-CA" dirty="0"/>
          </a:p>
        </p:txBody>
      </p:sp>
      <p:sp>
        <p:nvSpPr>
          <p:cNvPr id="3" name="Notes Placeholder 2"/>
          <p:cNvSpPr>
            <a:spLocks noGrp="1"/>
          </p:cNvSpPr>
          <p:nvPr>
            <p:ph type="body" sz="quarter" idx="10"/>
          </p:nvPr>
        </p:nvSpPr>
        <p:spPr/>
        <p:txBody>
          <a:bodyPr/>
          <a:lstStyle/>
          <a:p>
            <a:r>
              <a:rPr lang="en-CA" dirty="0" smtClean="0">
                <a:solidFill>
                  <a:srgbClr val="FFFFFF"/>
                </a:solidFill>
              </a:rPr>
              <a:t>Smaller loss of LBM over 3 years in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Increased protein intake results in less loss of lean mass over a 3 year period</a:t>
            </a:r>
          </a:p>
          <a:p>
            <a:endParaRPr lang="en-US" dirty="0"/>
          </a:p>
        </p:txBody>
      </p:sp>
    </p:spTree>
    <p:extLst>
      <p:ext uri="{BB962C8B-B14F-4D97-AF65-F5344CB8AC3E}">
        <p14:creationId xmlns:p14="http://schemas.microsoft.com/office/powerpoint/2010/main" val="96337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Rot="1" noChangeAspect="1" noChangeArrowheads="1" noTextEdit="1"/>
          </p:cNvSpPr>
          <p:nvPr>
            <p:ph type="sldImg"/>
          </p:nvPr>
        </p:nvSpPr>
        <p:spPr>
          <a:ln/>
        </p:spPr>
      </p:sp>
      <p:sp>
        <p:nvSpPr>
          <p:cNvPr id="22937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22894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predisposing factor for morbidity and mortality, but can be offset with exercise and protein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affected by protein ingestion and loading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than currently ‘recommended’ in the elderly</a:t>
            </a:r>
          </a:p>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14</a:t>
            </a:fld>
            <a:endParaRPr lang="en-CA" dirty="0"/>
          </a:p>
        </p:txBody>
      </p:sp>
    </p:spTree>
    <p:extLst>
      <p:ext uri="{BB962C8B-B14F-4D97-AF65-F5344CB8AC3E}">
        <p14:creationId xmlns:p14="http://schemas.microsoft.com/office/powerpoint/2010/main" val="62485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Institutionalized</a:t>
            </a:r>
            <a:r>
              <a:rPr lang="en-US" baseline="0" dirty="0" smtClean="0"/>
              <a:t> range ~18 at dinner</a:t>
            </a:r>
          </a:p>
          <a:p>
            <a:r>
              <a:rPr lang="en-US" baseline="0" dirty="0" smtClean="0"/>
              <a:t>Importantly most studies only report per meal protein with no consideration of quality, so for ex since most breakfast protein comes from lower quality proteins like cereal grains potentially further compounding the problem of low pro intake</a:t>
            </a:r>
            <a:endParaRPr lang="en-US" dirty="0"/>
          </a:p>
        </p:txBody>
      </p:sp>
      <p:sp>
        <p:nvSpPr>
          <p:cNvPr id="4" name="Slide Number Placeholder 3"/>
          <p:cNvSpPr>
            <a:spLocks noGrp="1"/>
          </p:cNvSpPr>
          <p:nvPr>
            <p:ph type="sldNum" sz="quarter" idx="10"/>
          </p:nvPr>
        </p:nvSpPr>
        <p:spPr/>
        <p:txBody>
          <a:bodyPr/>
          <a:lstStyle/>
          <a:p>
            <a:fld id="{FC0D27CC-F946-B944-B196-937E327E2B8F}" type="slidenum">
              <a:rPr lang="en-US" smtClean="0"/>
              <a:t>15</a:t>
            </a:fld>
            <a:endParaRPr lang="en-US"/>
          </a:p>
        </p:txBody>
      </p:sp>
    </p:spTree>
    <p:extLst>
      <p:ext uri="{BB962C8B-B14F-4D97-AF65-F5344CB8AC3E}">
        <p14:creationId xmlns:p14="http://schemas.microsoft.com/office/powerpoint/2010/main" val="81982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quality proteins, so we may need more. </a:t>
            </a:r>
            <a:endParaRPr lang="en-US" dirty="0"/>
          </a:p>
        </p:txBody>
      </p:sp>
      <p:sp>
        <p:nvSpPr>
          <p:cNvPr id="4" name="Slide Number Placeholder 3"/>
          <p:cNvSpPr>
            <a:spLocks noGrp="1"/>
          </p:cNvSpPr>
          <p:nvPr>
            <p:ph type="sldNum" sz="quarter" idx="10"/>
          </p:nvPr>
        </p:nvSpPr>
        <p:spPr/>
        <p:txBody>
          <a:bodyPr/>
          <a:lstStyle/>
          <a:p>
            <a:fld id="{90FDEFC3-9B45-C948-985D-58928C445CAB}" type="slidenum">
              <a:rPr lang="en-US" smtClean="0"/>
              <a:t>16</a:t>
            </a:fld>
            <a:endParaRPr lang="en-US"/>
          </a:p>
        </p:txBody>
      </p:sp>
    </p:spTree>
    <p:extLst>
      <p:ext uri="{BB962C8B-B14F-4D97-AF65-F5344CB8AC3E}">
        <p14:creationId xmlns:p14="http://schemas.microsoft.com/office/powerpoint/2010/main" val="1862950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predisposing factor for morbidity and mortality, but can be offset with exercise and protein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affected by protein ingestion and loading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than currently ‘recommended’ in the elderly</a:t>
            </a:r>
          </a:p>
          <a:p>
            <a:endParaRPr lang="en-US" dirty="0"/>
          </a:p>
        </p:txBody>
      </p:sp>
      <p:sp>
        <p:nvSpPr>
          <p:cNvPr id="4" name="Slide Number Placeholder 3"/>
          <p:cNvSpPr>
            <a:spLocks noGrp="1"/>
          </p:cNvSpPr>
          <p:nvPr>
            <p:ph type="sldNum" sz="quarter" idx="10"/>
          </p:nvPr>
        </p:nvSpPr>
        <p:spPr/>
        <p:txBody>
          <a:bodyPr/>
          <a:lstStyle/>
          <a:p>
            <a:fld id="{F5508FBA-BB94-466A-BCCD-FE9C7773C6EF}" type="slidenum">
              <a:rPr lang="en-CA" smtClean="0"/>
              <a:t>19</a:t>
            </a:fld>
            <a:endParaRPr lang="en-CA" dirty="0"/>
          </a:p>
        </p:txBody>
      </p:sp>
    </p:spTree>
    <p:extLst>
      <p:ext uri="{BB962C8B-B14F-4D97-AF65-F5344CB8AC3E}">
        <p14:creationId xmlns:p14="http://schemas.microsoft.com/office/powerpoint/2010/main" val="127098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CA"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dirty="0"/>
          </a:p>
        </p:txBody>
      </p:sp>
    </p:spTree>
    <p:extLst>
      <p:ext uri="{BB962C8B-B14F-4D97-AF65-F5344CB8AC3E}">
        <p14:creationId xmlns:p14="http://schemas.microsoft.com/office/powerpoint/2010/main" val="1859378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64389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083095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10452088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41572159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12576967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145825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81E4D698-88EE-E64C-9695-88967860F300}"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48412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81E4D698-88EE-E64C-9695-88967860F300}"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1971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81E4D698-88EE-E64C-9695-88967860F300}" type="datetimeFigureOut">
              <a:rPr lang="en-US" smtClean="0"/>
              <a:t>7/16/2018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42897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81E4D698-88EE-E64C-9695-88967860F300}" type="datetimeFigureOut">
              <a:rPr lang="en-US" smtClean="0"/>
              <a:t>7/16/2018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199678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4D698-88EE-E64C-9695-88967860F300}" type="datetimeFigureOut">
              <a:rPr lang="en-US" smtClean="0"/>
              <a:t>7/16/2018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910349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1E4D698-88EE-E64C-9695-88967860F300}"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325899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1E4D698-88EE-E64C-9695-88967860F300}"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F4F49-A8FA-2B4C-B4F8-4E81AADFC9D7}" type="slidenum">
              <a:rPr lang="en-US" smtClean="0"/>
              <a:t>‹#›</a:t>
            </a:fld>
            <a:endParaRPr lang="en-US"/>
          </a:p>
        </p:txBody>
      </p:sp>
    </p:spTree>
    <p:extLst>
      <p:ext uri="{BB962C8B-B14F-4D97-AF65-F5344CB8AC3E}">
        <p14:creationId xmlns:p14="http://schemas.microsoft.com/office/powerpoint/2010/main" val="254162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4D698-88EE-E64C-9695-88967860F300}" type="datetimeFigureOut">
              <a:rPr lang="en-US" smtClean="0"/>
              <a:t>7/16/2018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F4F49-A8FA-2B4C-B4F8-4E81AADFC9D7}" type="slidenum">
              <a:rPr lang="en-US" smtClean="0"/>
              <a:t>‹#›</a:t>
            </a:fld>
            <a:endParaRPr lang="en-US"/>
          </a:p>
        </p:txBody>
      </p:sp>
      <p:sp>
        <p:nvSpPr>
          <p:cNvPr id="7" name="Freeform 6"/>
          <p:cNvSpPr/>
          <p:nvPr userDrawn="1"/>
        </p:nvSpPr>
        <p:spPr>
          <a:xfrm>
            <a:off x="-12700" y="5803899"/>
            <a:ext cx="9183502" cy="1040154"/>
          </a:xfrm>
          <a:custGeom>
            <a:avLst/>
            <a:gdLst>
              <a:gd name="connsiteX0" fmla="*/ 0 w 9170803"/>
              <a:gd name="connsiteY0" fmla="*/ 0 h 1583567"/>
              <a:gd name="connsiteX1" fmla="*/ 0 w 9170803"/>
              <a:gd name="connsiteY1" fmla="*/ 1583567 h 1583567"/>
              <a:gd name="connsiteX2" fmla="*/ 9170803 w 9170803"/>
              <a:gd name="connsiteY2" fmla="*/ 1583567 h 1583567"/>
              <a:gd name="connsiteX3" fmla="*/ 9154309 w 9170803"/>
              <a:gd name="connsiteY3" fmla="*/ 280423 h 1583567"/>
              <a:gd name="connsiteX4" fmla="*/ 9154309 w 9170803"/>
              <a:gd name="connsiteY4" fmla="*/ 280423 h 15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803" h="1583567">
                <a:moveTo>
                  <a:pt x="0" y="0"/>
                </a:moveTo>
                <a:lnTo>
                  <a:pt x="0" y="1583567"/>
                </a:lnTo>
                <a:lnTo>
                  <a:pt x="9170803" y="1583567"/>
                </a:lnTo>
                <a:lnTo>
                  <a:pt x="9154309" y="280423"/>
                </a:lnTo>
                <a:lnTo>
                  <a:pt x="9154309" y="280423"/>
                </a:lnTo>
              </a:path>
            </a:pathLst>
          </a:custGeom>
          <a:solidFill>
            <a:srgbClr val="656565"/>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descr="full_colour_reverse (1).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88633" y="6113463"/>
            <a:ext cx="1290975" cy="713577"/>
          </a:xfrm>
          <a:prstGeom prst="rect">
            <a:avLst/>
          </a:prstGeom>
        </p:spPr>
      </p:pic>
      <p:sp>
        <p:nvSpPr>
          <p:cNvPr id="9" name="Freeform 8"/>
          <p:cNvSpPr/>
          <p:nvPr userDrawn="1"/>
        </p:nvSpPr>
        <p:spPr>
          <a:xfrm>
            <a:off x="-50801" y="5753100"/>
            <a:ext cx="9196203" cy="864161"/>
          </a:xfrm>
          <a:custGeom>
            <a:avLst/>
            <a:gdLst>
              <a:gd name="connsiteX0" fmla="*/ 0 w 9631458"/>
              <a:gd name="connsiteY0" fmla="*/ 0 h 1135209"/>
              <a:gd name="connsiteX1" fmla="*/ 2454420 w 9631458"/>
              <a:gd name="connsiteY1" fmla="*/ 1132632 h 1135209"/>
              <a:gd name="connsiteX2" fmla="*/ 9131127 w 9631458"/>
              <a:gd name="connsiteY2" fmla="*/ 308900 h 1135209"/>
              <a:gd name="connsiteX3" fmla="*/ 9148291 w 9631458"/>
              <a:gd name="connsiteY3" fmla="*/ 291739 h 1135209"/>
            </a:gdLst>
            <a:ahLst/>
            <a:cxnLst>
              <a:cxn ang="0">
                <a:pos x="connsiteX0" y="connsiteY0"/>
              </a:cxn>
              <a:cxn ang="0">
                <a:pos x="connsiteX1" y="connsiteY1"/>
              </a:cxn>
              <a:cxn ang="0">
                <a:pos x="connsiteX2" y="connsiteY2"/>
              </a:cxn>
              <a:cxn ang="0">
                <a:pos x="connsiteX3" y="connsiteY3"/>
              </a:cxn>
            </a:cxnLst>
            <a:rect l="l" t="t" r="r" b="b"/>
            <a:pathLst>
              <a:path w="9631458" h="1135209">
                <a:moveTo>
                  <a:pt x="0" y="0"/>
                </a:moveTo>
                <a:cubicBezTo>
                  <a:pt x="466283" y="540574"/>
                  <a:pt x="932566" y="1081149"/>
                  <a:pt x="2454420" y="1132632"/>
                </a:cubicBezTo>
                <a:cubicBezTo>
                  <a:pt x="3976274" y="1184115"/>
                  <a:pt x="8015482" y="449049"/>
                  <a:pt x="9131127" y="308900"/>
                </a:cubicBezTo>
                <a:cubicBezTo>
                  <a:pt x="10246772" y="168751"/>
                  <a:pt x="9148291" y="291739"/>
                  <a:pt x="9148291" y="291739"/>
                </a:cubicBezTo>
              </a:path>
            </a:pathLst>
          </a:custGeom>
          <a:solidFill>
            <a:schemeClr val="bg1"/>
          </a:solidFill>
          <a:ln w="76200" cmpd="sng">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itle 1"/>
          <p:cNvSpPr txBox="1">
            <a:spLocks/>
          </p:cNvSpPr>
          <p:nvPr userDrawn="1"/>
        </p:nvSpPr>
        <p:spPr>
          <a:xfrm>
            <a:off x="0" y="1498"/>
            <a:ext cx="9144000" cy="1143000"/>
          </a:xfrm>
          <a:prstGeom prst="rect">
            <a:avLst/>
          </a:prstGeom>
          <a:noFill/>
          <a:ln>
            <a:solidFill>
              <a:srgbClr val="FFFFFF"/>
            </a:solidFill>
          </a:ln>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ln w="76200" cmpd="sng">
                <a:solidFill>
                  <a:srgbClr val="800000"/>
                </a:solidFill>
              </a:ln>
              <a:solidFill>
                <a:schemeClr val="bg1"/>
              </a:solidFill>
              <a:latin typeface="American Typewriter"/>
              <a:cs typeface="American Typewriter"/>
            </a:endParaRPr>
          </a:p>
        </p:txBody>
      </p:sp>
      <p:cxnSp>
        <p:nvCxnSpPr>
          <p:cNvPr id="12" name="Straight Connector 11"/>
          <p:cNvCxnSpPr/>
          <p:nvPr userDrawn="1"/>
        </p:nvCxnSpPr>
        <p:spPr>
          <a:xfrm>
            <a:off x="0" y="967154"/>
            <a:ext cx="5715000" cy="29308"/>
          </a:xfrm>
          <a:prstGeom prst="line">
            <a:avLst/>
          </a:prstGeom>
          <a:ln w="76200" cmpd="sng">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7092451" y="6567844"/>
            <a:ext cx="1502510" cy="246221"/>
          </a:xfrm>
          <a:prstGeom prst="rect">
            <a:avLst/>
          </a:prstGeom>
        </p:spPr>
        <p:txBody>
          <a:bodyPr wrap="none">
            <a:spAutoFit/>
          </a:bodyPr>
          <a:lstStyle/>
          <a:p>
            <a:pPr lvl="0">
              <a:defRPr/>
            </a:pPr>
            <a:r>
              <a:rPr lang="en-US" sz="1000" dirty="0">
                <a:solidFill>
                  <a:srgbClr val="FFFFFF"/>
                </a:solidFill>
                <a:latin typeface="Arial" pitchFamily="34" charset="0"/>
                <a:cs typeface="Arial" pitchFamily="34" charset="0"/>
                <a:sym typeface="Symbol" pitchFamily="18" charset="2"/>
              </a:rPr>
              <a:t> </a:t>
            </a:r>
            <a:r>
              <a:rPr lang="en-US" sz="1000" dirty="0" smtClean="0">
                <a:solidFill>
                  <a:srgbClr val="FFFFFF"/>
                </a:solidFill>
                <a:latin typeface="Arial" pitchFamily="34" charset="0"/>
                <a:cs typeface="Arial" pitchFamily="34" charset="0"/>
                <a:sym typeface="Symbol" pitchFamily="18" charset="2"/>
              </a:rPr>
              <a:t>Tanya Holloway PhD</a:t>
            </a:r>
            <a:endParaRPr lang="en-US" sz="1000" dirty="0">
              <a:solidFill>
                <a:srgbClr val="FFFFFF"/>
              </a:solidFill>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762972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hyperlink" Target="http://www.milk-strategy.com/archive/june2006/images2/button_logos.gif" TargetMode="External"/><Relationship Id="rId5" Type="http://schemas.openxmlformats.org/officeDocument/2006/relationships/image" Target="../media/image27.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s://reeveta.files.wordpress.com/2015/02/51420220what-old-people-should-eat.jpg"/>
          <p:cNvPicPr>
            <a:picLocks noChangeAspect="1" noChangeArrowheads="1"/>
          </p:cNvPicPr>
          <p:nvPr/>
        </p:nvPicPr>
        <p:blipFill>
          <a:blip r:embed="rId2">
            <a:alphaModFix amt="79000"/>
            <a:extLst>
              <a:ext uri="{28A0092B-C50C-407E-A947-70E740481C1C}">
                <a14:useLocalDpi xmlns:a14="http://schemas.microsoft.com/office/drawing/2010/main" val="0"/>
              </a:ext>
            </a:extLst>
          </a:blip>
          <a:srcRect/>
          <a:stretch>
            <a:fillRect/>
          </a:stretch>
        </p:blipFill>
        <p:spPr bwMode="auto">
          <a:xfrm>
            <a:off x="204715" y="2403063"/>
            <a:ext cx="6348485" cy="425348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0" y="1130974"/>
            <a:ext cx="7683500" cy="1960697"/>
          </a:xfrm>
          <a:noFill/>
        </p:spPr>
        <p:txBody>
          <a:bodyPr/>
          <a:lstStyle/>
          <a:p>
            <a:r>
              <a:rPr lang="en-US" sz="4000" b="1" dirty="0" smtClean="0">
                <a:latin typeface="Avenir Book" charset="0"/>
                <a:ea typeface="Avenir Book" charset="0"/>
                <a:cs typeface="Avenir Book" charset="0"/>
              </a:rPr>
              <a:t>Dairy Nutrition for Healthy Aging: Research</a:t>
            </a:r>
            <a:r>
              <a:rPr lang="en-US" b="1" dirty="0" smtClean="0">
                <a:latin typeface="Avenir Book" charset="0"/>
                <a:ea typeface="Avenir Book" charset="0"/>
                <a:cs typeface="Avenir Book" charset="0"/>
              </a:rPr>
              <a:t> </a:t>
            </a:r>
            <a:r>
              <a:rPr lang="en-US" sz="4000" b="1" dirty="0" smtClean="0">
                <a:latin typeface="Avenir Book" charset="0"/>
                <a:ea typeface="Avenir Book" charset="0"/>
                <a:cs typeface="Avenir Book" charset="0"/>
              </a:rPr>
              <a:t>and Practice</a:t>
            </a:r>
            <a:endParaRPr lang="en-US" sz="4000" b="1" dirty="0">
              <a:latin typeface="Avenir Book" charset="0"/>
              <a:ea typeface="Avenir Book" charset="0"/>
              <a:cs typeface="Avenir Book" charset="0"/>
            </a:endParaRPr>
          </a:p>
        </p:txBody>
      </p:sp>
      <p:sp>
        <p:nvSpPr>
          <p:cNvPr id="7" name="TextBox 6"/>
          <p:cNvSpPr txBox="1"/>
          <p:nvPr/>
        </p:nvSpPr>
        <p:spPr>
          <a:xfrm>
            <a:off x="4364057" y="3224347"/>
            <a:ext cx="4031104" cy="1338828"/>
          </a:xfrm>
          <a:prstGeom prst="rect">
            <a:avLst/>
          </a:prstGeom>
          <a:noFill/>
        </p:spPr>
        <p:txBody>
          <a:bodyPr wrap="none" rtlCol="0">
            <a:spAutoFit/>
          </a:bodyPr>
          <a:lstStyle/>
          <a:p>
            <a:pPr algn="ctr"/>
            <a:r>
              <a:rPr lang="en-US" sz="2800" dirty="0" smtClean="0">
                <a:latin typeface="Avenir Book" charset="0"/>
                <a:ea typeface="Avenir Book" charset="0"/>
                <a:cs typeface="Avenir Book" charset="0"/>
              </a:rPr>
              <a:t>Tanya M. Holloway, PhD</a:t>
            </a:r>
          </a:p>
          <a:p>
            <a:pPr algn="ctr"/>
            <a:r>
              <a:rPr lang="en-US" sz="500" dirty="0" smtClean="0">
                <a:latin typeface="Avenir Book" charset="0"/>
                <a:ea typeface="Avenir Book" charset="0"/>
                <a:cs typeface="Avenir Book" charset="0"/>
              </a:rPr>
              <a:t> </a:t>
            </a:r>
            <a:endParaRPr lang="en-US" sz="2800" dirty="0" smtClean="0">
              <a:latin typeface="Avenir Book" charset="0"/>
              <a:ea typeface="Avenir Book" charset="0"/>
              <a:cs typeface="Avenir Book" charset="0"/>
            </a:endParaRPr>
          </a:p>
          <a:p>
            <a:pPr algn="ctr"/>
            <a:r>
              <a:rPr lang="en-US" sz="1600" dirty="0" smtClean="0">
                <a:solidFill>
                  <a:schemeClr val="bg1">
                    <a:lumMod val="50000"/>
                  </a:schemeClr>
                </a:solidFill>
                <a:latin typeface="Avenir Book" charset="0"/>
                <a:ea typeface="Avenir Book" charset="0"/>
                <a:cs typeface="Avenir Book" charset="0"/>
              </a:rPr>
              <a:t>Exercise Metabolism Research Group</a:t>
            </a:r>
          </a:p>
          <a:p>
            <a:pPr algn="ctr"/>
            <a:r>
              <a:rPr lang="en-US" sz="1600" dirty="0" smtClean="0">
                <a:solidFill>
                  <a:schemeClr val="bg1">
                    <a:lumMod val="50000"/>
                  </a:schemeClr>
                </a:solidFill>
                <a:latin typeface="Avenir Book" charset="0"/>
                <a:ea typeface="Avenir Book" charset="0"/>
                <a:cs typeface="Avenir Book" charset="0"/>
              </a:rPr>
              <a:t>McMaster University</a:t>
            </a:r>
          </a:p>
          <a:p>
            <a:pPr algn="ctr"/>
            <a:r>
              <a:rPr lang="en-US" sz="1600" dirty="0" smtClean="0">
                <a:solidFill>
                  <a:schemeClr val="bg1">
                    <a:lumMod val="50000"/>
                  </a:schemeClr>
                </a:solidFill>
                <a:latin typeface="Avenir Book" charset="0"/>
                <a:ea typeface="Avenir Book" charset="0"/>
                <a:cs typeface="Avenir Book" charset="0"/>
              </a:rPr>
              <a:t>Hamilton, On, Canada</a:t>
            </a:r>
          </a:p>
        </p:txBody>
      </p:sp>
      <p:pic>
        <p:nvPicPr>
          <p:cNvPr id="3" name="Picture 2"/>
          <p:cNvPicPr>
            <a:picLocks noChangeAspect="1"/>
          </p:cNvPicPr>
          <p:nvPr/>
        </p:nvPicPr>
        <p:blipFill>
          <a:blip r:embed="rId3"/>
          <a:stretch>
            <a:fillRect/>
          </a:stretch>
        </p:blipFill>
        <p:spPr>
          <a:xfrm>
            <a:off x="7827466" y="139700"/>
            <a:ext cx="1067396" cy="2095500"/>
          </a:xfrm>
          <a:prstGeom prst="rect">
            <a:avLst/>
          </a:prstGeom>
        </p:spPr>
      </p:pic>
    </p:spTree>
    <p:extLst>
      <p:ext uri="{BB962C8B-B14F-4D97-AF65-F5344CB8AC3E}">
        <p14:creationId xmlns:p14="http://schemas.microsoft.com/office/powerpoint/2010/main" val="3379242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090"/>
            <a:ext cx="9042400" cy="663204"/>
          </a:xfrm>
        </p:spPr>
        <p:txBody>
          <a:bodyPr>
            <a:noAutofit/>
          </a:bodyPr>
          <a:lstStyle/>
          <a:p>
            <a:pPr algn="l"/>
            <a:r>
              <a:rPr lang="en-US" sz="4000" b="1" dirty="0">
                <a:solidFill>
                  <a:srgbClr val="000000"/>
                </a:solidFill>
                <a:latin typeface="Avenir Book" charset="0"/>
                <a:ea typeface="Avenir Book" charset="0"/>
                <a:cs typeface="Avenir Book" charset="0"/>
              </a:rPr>
              <a:t>P</a:t>
            </a:r>
            <a:r>
              <a:rPr lang="en-US" sz="4000" b="1" dirty="0" smtClean="0">
                <a:solidFill>
                  <a:srgbClr val="000000"/>
                </a:solidFill>
                <a:latin typeface="Avenir Book" charset="0"/>
                <a:ea typeface="Avenir Book" charset="0"/>
                <a:cs typeface="Avenir Book" charset="0"/>
              </a:rPr>
              <a:t>rotein Requirement in Young vs. Old</a:t>
            </a:r>
            <a:endParaRPr lang="en-CA" sz="4000" b="1" dirty="0">
              <a:solidFill>
                <a:srgbClr val="000000"/>
              </a:solidFill>
              <a:latin typeface="Avenir Book" charset="0"/>
              <a:ea typeface="Avenir Book" charset="0"/>
              <a:cs typeface="Avenir Book" charset="0"/>
            </a:endParaRPr>
          </a:p>
        </p:txBody>
      </p:sp>
      <p:sp>
        <p:nvSpPr>
          <p:cNvPr id="849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 name="TextBox 7"/>
          <p:cNvSpPr txBox="1"/>
          <p:nvPr/>
        </p:nvSpPr>
        <p:spPr>
          <a:xfrm>
            <a:off x="0" y="6576002"/>
            <a:ext cx="3855092" cy="261610"/>
          </a:xfrm>
          <a:prstGeom prst="rect">
            <a:avLst/>
          </a:prstGeom>
          <a:noFill/>
        </p:spPr>
        <p:txBody>
          <a:bodyPr wrap="none" rtlCol="0">
            <a:spAutoFit/>
          </a:bodyPr>
          <a:lstStyle/>
          <a:p>
            <a:r>
              <a:rPr lang="en-US" sz="1100" dirty="0" smtClean="0">
                <a:solidFill>
                  <a:srgbClr val="FFFFFF"/>
                </a:solidFill>
              </a:rPr>
              <a:t>Moore et al.  </a:t>
            </a:r>
            <a:r>
              <a:rPr lang="en-US" sz="1100" i="1" dirty="0" smtClean="0">
                <a:solidFill>
                  <a:srgbClr val="FFFFFF"/>
                </a:solidFill>
              </a:rPr>
              <a:t>J</a:t>
            </a:r>
            <a:r>
              <a:rPr lang="en-US" sz="1100" i="1" dirty="0">
                <a:solidFill>
                  <a:srgbClr val="FFFFFF"/>
                </a:solidFill>
              </a:rPr>
              <a:t>. </a:t>
            </a:r>
            <a:r>
              <a:rPr lang="en-US" sz="1100" i="1" dirty="0" err="1">
                <a:solidFill>
                  <a:srgbClr val="FFFFFF"/>
                </a:solidFill>
              </a:rPr>
              <a:t>Gerontol</a:t>
            </a:r>
            <a:r>
              <a:rPr lang="en-US" sz="1100" i="1" dirty="0">
                <a:solidFill>
                  <a:srgbClr val="FFFFFF"/>
                </a:solidFill>
              </a:rPr>
              <a:t>. A Biol. Sci. Med. Sci.</a:t>
            </a:r>
            <a:r>
              <a:rPr lang="en-US" sz="1100" dirty="0">
                <a:solidFill>
                  <a:srgbClr val="FFFFFF"/>
                </a:solidFill>
              </a:rPr>
              <a:t> 70(1): 57-62, </a:t>
            </a:r>
            <a:r>
              <a:rPr lang="en-US" sz="1100" dirty="0" smtClean="0">
                <a:solidFill>
                  <a:srgbClr val="FFFFFF"/>
                </a:solidFill>
              </a:rPr>
              <a:t>2015</a:t>
            </a:r>
            <a:endParaRPr lang="en-CA" sz="1100" dirty="0">
              <a:solidFill>
                <a:srgbClr val="FFFFFF"/>
              </a:solidFill>
            </a:endParaRPr>
          </a:p>
        </p:txBody>
      </p:sp>
      <p:pic>
        <p:nvPicPr>
          <p:cNvPr id="3" name="Picture 2"/>
          <p:cNvPicPr>
            <a:picLocks noChangeAspect="1"/>
          </p:cNvPicPr>
          <p:nvPr/>
        </p:nvPicPr>
        <p:blipFill>
          <a:blip r:embed="rId2"/>
          <a:stretch>
            <a:fillRect/>
          </a:stretch>
        </p:blipFill>
        <p:spPr>
          <a:xfrm>
            <a:off x="0" y="1585343"/>
            <a:ext cx="5000896" cy="3464570"/>
          </a:xfrm>
          <a:prstGeom prst="rect">
            <a:avLst/>
          </a:prstGeom>
        </p:spPr>
      </p:pic>
      <p:pic>
        <p:nvPicPr>
          <p:cNvPr id="4" name="Picture 3"/>
          <p:cNvPicPr>
            <a:picLocks noChangeAspect="1"/>
          </p:cNvPicPr>
          <p:nvPr/>
        </p:nvPicPr>
        <p:blipFill>
          <a:blip r:embed="rId3"/>
          <a:stretch>
            <a:fillRect/>
          </a:stretch>
        </p:blipFill>
        <p:spPr>
          <a:xfrm>
            <a:off x="4572000" y="2172238"/>
            <a:ext cx="4553146" cy="3382434"/>
          </a:xfrm>
          <a:prstGeom prst="rect">
            <a:avLst/>
          </a:prstGeom>
        </p:spPr>
      </p:pic>
      <p:sp>
        <p:nvSpPr>
          <p:cNvPr id="5" name="TextBox 4"/>
          <p:cNvSpPr txBox="1"/>
          <p:nvPr/>
        </p:nvSpPr>
        <p:spPr>
          <a:xfrm>
            <a:off x="1177039" y="4929146"/>
            <a:ext cx="2794254" cy="523220"/>
          </a:xfrm>
          <a:prstGeom prst="rect">
            <a:avLst/>
          </a:prstGeom>
          <a:solidFill>
            <a:srgbClr val="800000"/>
          </a:solidFill>
        </p:spPr>
        <p:txBody>
          <a:bodyPr wrap="none" rtlCol="0">
            <a:spAutoFit/>
          </a:bodyPr>
          <a:lstStyle/>
          <a:p>
            <a:r>
              <a:rPr lang="en-US" sz="2800" dirty="0" smtClean="0">
                <a:solidFill>
                  <a:schemeClr val="bg1"/>
                </a:solidFill>
              </a:rPr>
              <a:t>Young = 0.24 g/kg</a:t>
            </a:r>
            <a:endParaRPr lang="en-US" sz="2800" dirty="0">
              <a:solidFill>
                <a:schemeClr val="bg1"/>
              </a:solidFill>
            </a:endParaRPr>
          </a:p>
        </p:txBody>
      </p:sp>
      <p:sp>
        <p:nvSpPr>
          <p:cNvPr id="9" name="TextBox 8"/>
          <p:cNvSpPr txBox="1"/>
          <p:nvPr/>
        </p:nvSpPr>
        <p:spPr>
          <a:xfrm>
            <a:off x="5549755" y="1832874"/>
            <a:ext cx="2698175" cy="523220"/>
          </a:xfrm>
          <a:prstGeom prst="rect">
            <a:avLst/>
          </a:prstGeom>
          <a:solidFill>
            <a:srgbClr val="800000"/>
          </a:solidFill>
        </p:spPr>
        <p:txBody>
          <a:bodyPr wrap="none" rtlCol="0">
            <a:spAutoFit/>
          </a:bodyPr>
          <a:lstStyle/>
          <a:p>
            <a:r>
              <a:rPr lang="en-US" sz="2800" dirty="0" smtClean="0">
                <a:solidFill>
                  <a:schemeClr val="bg1"/>
                </a:solidFill>
              </a:rPr>
              <a:t>Older = 0.40 g/kg</a:t>
            </a:r>
            <a:endParaRPr lang="en-US" sz="2800" dirty="0">
              <a:solidFill>
                <a:schemeClr val="bg1"/>
              </a:solidFill>
            </a:endParaRPr>
          </a:p>
        </p:txBody>
      </p:sp>
    </p:spTree>
    <p:extLst>
      <p:ext uri="{BB962C8B-B14F-4D97-AF65-F5344CB8AC3E}">
        <p14:creationId xmlns:p14="http://schemas.microsoft.com/office/powerpoint/2010/main" val="4238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43285"/>
          <a:stretch/>
        </p:blipFill>
        <p:spPr>
          <a:xfrm>
            <a:off x="709385" y="1590994"/>
            <a:ext cx="7591844" cy="4072287"/>
          </a:xfrm>
          <a:prstGeom prst="rect">
            <a:avLst/>
          </a:prstGeom>
        </p:spPr>
      </p:pic>
      <p:sp>
        <p:nvSpPr>
          <p:cNvPr id="3073" name="Text Box 1"/>
          <p:cNvSpPr txBox="1">
            <a:spLocks noChangeArrowheads="1"/>
          </p:cNvSpPr>
          <p:nvPr/>
        </p:nvSpPr>
        <p:spPr bwMode="auto">
          <a:xfrm>
            <a:off x="240217" y="1277969"/>
            <a:ext cx="8493120" cy="313025"/>
          </a:xfrm>
          <a:prstGeom prst="rect">
            <a:avLst/>
          </a:prstGeom>
          <a:solidFill>
            <a:srgbClr val="FFC000"/>
          </a:solid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dirty="0">
                <a:latin typeface="Arial" pitchFamily="34" charset="0"/>
                <a:ea typeface="msgothic" charset="0"/>
                <a:cs typeface="msgothic" charset="0"/>
              </a:rPr>
              <a:t>Adjusted lean mass (LM) loss by quintile of energy-adjusted total protein intake. n = 2066. </a:t>
            </a:r>
          </a:p>
        </p:txBody>
      </p:sp>
      <p:sp>
        <p:nvSpPr>
          <p:cNvPr id="3076" name="Text Box 4"/>
          <p:cNvSpPr txBox="1">
            <a:spLocks noChangeArrowheads="1"/>
          </p:cNvSpPr>
          <p:nvPr/>
        </p:nvSpPr>
        <p:spPr bwMode="auto">
          <a:xfrm>
            <a:off x="39055" y="6634087"/>
            <a:ext cx="3918240" cy="299703"/>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dirty="0">
                <a:solidFill>
                  <a:srgbClr val="FFFFFF"/>
                </a:solidFill>
                <a:latin typeface="Arial" pitchFamily="34" charset="0"/>
                <a:ea typeface="msgothic" charset="0"/>
                <a:cs typeface="msgothic" charset="0"/>
              </a:rPr>
              <a:t>Houston D K </a:t>
            </a:r>
            <a:r>
              <a:rPr lang="en-GB" sz="1100" i="1" dirty="0">
                <a:solidFill>
                  <a:srgbClr val="FFFFFF"/>
                </a:solidFill>
                <a:latin typeface="Arial" pitchFamily="34" charset="0"/>
                <a:ea typeface="msgothic" charset="0"/>
                <a:cs typeface="msgothic" charset="0"/>
              </a:rPr>
              <a:t>et al</a:t>
            </a:r>
            <a:r>
              <a:rPr lang="en-GB" sz="1100" dirty="0">
                <a:solidFill>
                  <a:srgbClr val="FFFFFF"/>
                </a:solidFill>
                <a:latin typeface="Arial" pitchFamily="34" charset="0"/>
                <a:ea typeface="msgothic" charset="0"/>
                <a:cs typeface="msgothic" charset="0"/>
              </a:rPr>
              <a:t>. Am J Clin Nutr 2008;87:150-155</a:t>
            </a:r>
          </a:p>
        </p:txBody>
      </p:sp>
      <p:sp>
        <p:nvSpPr>
          <p:cNvPr id="3077" name="Text Box 5"/>
          <p:cNvSpPr txBox="1">
            <a:spLocks noChangeArrowheads="1"/>
          </p:cNvSpPr>
          <p:nvPr/>
        </p:nvSpPr>
        <p:spPr bwMode="auto">
          <a:xfrm>
            <a:off x="1736251" y="6270432"/>
            <a:ext cx="2104953" cy="197428"/>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latin typeface="Arial" pitchFamily="34" charset="0"/>
                <a:ea typeface="msgothic" charset="0"/>
                <a:cs typeface="msgothic" charset="0"/>
              </a:rPr>
              <a:t>©2008 by American Society for Nutrition</a:t>
            </a:r>
          </a:p>
        </p:txBody>
      </p:sp>
      <p:pic>
        <p:nvPicPr>
          <p:cNvPr id="7" name="Picture 2"/>
          <p:cNvPicPr>
            <a:picLocks noChangeAspect="1" noChangeArrowheads="1"/>
          </p:cNvPicPr>
          <p:nvPr/>
        </p:nvPicPr>
        <p:blipFill>
          <a:blip r:embed="rId4" cstate="print"/>
          <a:srcRect/>
          <a:stretch>
            <a:fillRect/>
          </a:stretch>
        </p:blipFill>
        <p:spPr bwMode="auto">
          <a:xfrm>
            <a:off x="1919927" y="5972417"/>
            <a:ext cx="1605119" cy="298403"/>
          </a:xfrm>
          <a:prstGeom prst="rect">
            <a:avLst/>
          </a:prstGeom>
          <a:noFill/>
          <a:ln w="9525">
            <a:noFill/>
            <a:miter lim="800000"/>
            <a:headEnd/>
            <a:tailEnd/>
          </a:ln>
        </p:spPr>
      </p:pic>
      <p:sp>
        <p:nvSpPr>
          <p:cNvPr id="2" name="Title 1"/>
          <p:cNvSpPr>
            <a:spLocks noGrp="1"/>
          </p:cNvSpPr>
          <p:nvPr>
            <p:ph type="title"/>
          </p:nvPr>
        </p:nvSpPr>
        <p:spPr>
          <a:xfrm>
            <a:off x="-1" y="244594"/>
            <a:ext cx="8733337" cy="841533"/>
          </a:xfrm>
        </p:spPr>
        <p:txBody>
          <a:bodyPr>
            <a:noAutofit/>
          </a:bodyPr>
          <a:lstStyle/>
          <a:p>
            <a:pPr algn="l"/>
            <a:r>
              <a:rPr lang="en-CA" sz="4000" b="1" dirty="0">
                <a:solidFill>
                  <a:srgbClr val="000000"/>
                </a:solidFill>
                <a:latin typeface="Avenir Book" charset="0"/>
                <a:ea typeface="Avenir Book" charset="0"/>
                <a:cs typeface="Avenir Book" charset="0"/>
              </a:rPr>
              <a:t>S</a:t>
            </a:r>
            <a:r>
              <a:rPr lang="en-CA" sz="4000" b="1" dirty="0" smtClean="0">
                <a:solidFill>
                  <a:srgbClr val="000000"/>
                </a:solidFill>
                <a:latin typeface="Avenir Book" charset="0"/>
                <a:ea typeface="Avenir Book" charset="0"/>
                <a:cs typeface="Avenir Book" charset="0"/>
              </a:rPr>
              <a:t>eniors </a:t>
            </a:r>
            <a:r>
              <a:rPr lang="en-CA" sz="4000" b="1" dirty="0">
                <a:solidFill>
                  <a:srgbClr val="000000"/>
                </a:solidFill>
                <a:latin typeface="Avenir Book" charset="0"/>
                <a:ea typeface="Avenir Book" charset="0"/>
                <a:cs typeface="Avenir Book" charset="0"/>
              </a:rPr>
              <a:t>C</a:t>
            </a:r>
            <a:r>
              <a:rPr lang="en-CA" sz="4000" b="1" dirty="0" smtClean="0">
                <a:solidFill>
                  <a:srgbClr val="000000"/>
                </a:solidFill>
                <a:latin typeface="Avenir Book" charset="0"/>
                <a:ea typeface="Avenir Book" charset="0"/>
                <a:cs typeface="Avenir Book" charset="0"/>
              </a:rPr>
              <a:t>onsuming </a:t>
            </a:r>
            <a:r>
              <a:rPr lang="en-CA" sz="4000" b="1" dirty="0">
                <a:solidFill>
                  <a:srgbClr val="000000"/>
                </a:solidFill>
                <a:latin typeface="Avenir Book" charset="0"/>
                <a:ea typeface="Avenir Book" charset="0"/>
                <a:cs typeface="Avenir Book" charset="0"/>
              </a:rPr>
              <a:t>H</a:t>
            </a:r>
            <a:r>
              <a:rPr lang="en-CA" sz="4000" b="1" dirty="0" smtClean="0">
                <a:solidFill>
                  <a:srgbClr val="000000"/>
                </a:solidFill>
                <a:latin typeface="Avenir Book" charset="0"/>
                <a:ea typeface="Avenir Book" charset="0"/>
                <a:cs typeface="Avenir Book" charset="0"/>
              </a:rPr>
              <a:t>igher </a:t>
            </a:r>
            <a:r>
              <a:rPr lang="en-CA" sz="4000" b="1" dirty="0">
                <a:solidFill>
                  <a:srgbClr val="000000"/>
                </a:solidFill>
                <a:latin typeface="Avenir Book" charset="0"/>
                <a:ea typeface="Avenir Book" charset="0"/>
                <a:cs typeface="Avenir Book" charset="0"/>
              </a:rPr>
              <a:t>P</a:t>
            </a:r>
            <a:r>
              <a:rPr lang="en-CA" sz="4000" b="1" dirty="0" smtClean="0">
                <a:solidFill>
                  <a:srgbClr val="000000"/>
                </a:solidFill>
                <a:latin typeface="Avenir Book" charset="0"/>
                <a:ea typeface="Avenir Book" charset="0"/>
                <a:cs typeface="Avenir Book" charset="0"/>
              </a:rPr>
              <a:t>rotein</a:t>
            </a:r>
            <a:endParaRPr lang="en-CA" sz="4000" b="1" dirty="0">
              <a:solidFill>
                <a:srgbClr val="000000"/>
              </a:solidFill>
              <a:latin typeface="Avenir Book" charset="0"/>
              <a:ea typeface="Avenir Book" charset="0"/>
              <a:cs typeface="Avenir Book" charset="0"/>
            </a:endParaRPr>
          </a:p>
        </p:txBody>
      </p:sp>
    </p:spTree>
    <p:extLst>
      <p:ext uri="{BB962C8B-B14F-4D97-AF65-F5344CB8AC3E}">
        <p14:creationId xmlns:p14="http://schemas.microsoft.com/office/powerpoint/2010/main" val="320291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dissolve">
                                      <p:cBhvr>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15038" y="1302413"/>
            <a:ext cx="8171631" cy="1904214"/>
          </a:xfrm>
        </p:spPr>
        <p:txBody>
          <a:bodyPr>
            <a:noAutofit/>
          </a:bodyPr>
          <a:lstStyle/>
          <a:p>
            <a:pPr algn="ctr"/>
            <a:r>
              <a:rPr lang="en-CA" dirty="0" smtClean="0">
                <a:latin typeface="Avenir Book" charset="0"/>
                <a:ea typeface="Avenir Book" charset="0"/>
                <a:cs typeface="Avenir Book" charset="0"/>
              </a:rPr>
              <a:t>Older persons require </a:t>
            </a:r>
            <a:r>
              <a:rPr lang="en-CA" u="sng" dirty="0" smtClean="0">
                <a:latin typeface="Avenir Book" charset="0"/>
                <a:ea typeface="Avenir Book" charset="0"/>
                <a:cs typeface="Avenir Book" charset="0"/>
              </a:rPr>
              <a:t>larger doses of protein</a:t>
            </a:r>
            <a:r>
              <a:rPr lang="en-CA" dirty="0" smtClean="0">
                <a:latin typeface="Avenir Book" charset="0"/>
                <a:ea typeface="Avenir Book" charset="0"/>
                <a:cs typeface="Avenir Book" charset="0"/>
              </a:rPr>
              <a:t> to stimulate MPS</a:t>
            </a:r>
            <a:endParaRPr lang="en-CA" dirty="0">
              <a:latin typeface="Avenir Book" charset="0"/>
              <a:ea typeface="Avenir Book" charset="0"/>
              <a:cs typeface="Avenir Book"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287" y="3613666"/>
            <a:ext cx="2667307" cy="2517199"/>
          </a:xfrm>
          <a:prstGeom prst="rect">
            <a:avLst/>
          </a:prstGeom>
        </p:spPr>
      </p:pic>
      <p:sp>
        <p:nvSpPr>
          <p:cNvPr id="6" name="Rectangle 5"/>
          <p:cNvSpPr/>
          <p:nvPr/>
        </p:nvSpPr>
        <p:spPr>
          <a:xfrm>
            <a:off x="4450813" y="3244334"/>
            <a:ext cx="300082" cy="369332"/>
          </a:xfrm>
          <a:prstGeom prst="rect">
            <a:avLst/>
          </a:prstGeom>
        </p:spPr>
        <p:txBody>
          <a:bodyPr wrap="none">
            <a:spAutoFit/>
          </a:bodyPr>
          <a:lstStyle/>
          <a:p>
            <a:r>
              <a:rPr lang="sk-SK" dirty="0">
                <a:solidFill>
                  <a:srgbClr val="000000"/>
                </a:solidFill>
                <a:latin typeface="-webkit-standard" charset="0"/>
              </a:rPr>
              <a:t> </a:t>
            </a:r>
            <a:r>
              <a:rPr lang="sk-SK" dirty="0"/>
              <a:t> </a:t>
            </a:r>
            <a:endParaRPr lang="en-US" dirty="0"/>
          </a:p>
        </p:txBody>
      </p:sp>
    </p:spTree>
    <p:extLst>
      <p:ext uri="{BB962C8B-B14F-4D97-AF65-F5344CB8AC3E}">
        <p14:creationId xmlns:p14="http://schemas.microsoft.com/office/powerpoint/2010/main" val="171984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172878989"/>
              </p:ext>
            </p:extLst>
          </p:nvPr>
        </p:nvGraphicFramePr>
        <p:xfrm>
          <a:off x="525862" y="1046133"/>
          <a:ext cx="8185150" cy="4432300"/>
        </p:xfrm>
        <a:graphic>
          <a:graphicData uri="http://schemas.openxmlformats.org/drawingml/2006/chart">
            <c:chart xmlns:c="http://schemas.openxmlformats.org/drawingml/2006/chart" xmlns:r="http://schemas.openxmlformats.org/officeDocument/2006/relationships" r:id="rId3"/>
          </a:graphicData>
        </a:graphic>
      </p:graphicFrame>
      <p:sp>
        <p:nvSpPr>
          <p:cNvPr id="225286" name="Text Box 3"/>
          <p:cNvSpPr txBox="1">
            <a:spLocks noChangeArrowheads="1"/>
          </p:cNvSpPr>
          <p:nvPr/>
        </p:nvSpPr>
        <p:spPr bwMode="auto">
          <a:xfrm>
            <a:off x="246203" y="5589045"/>
            <a:ext cx="8619684" cy="448969"/>
          </a:xfrm>
          <a:prstGeom prst="rect">
            <a:avLst/>
          </a:prstGeom>
          <a:noFill/>
          <a:ln w="9525" algn="ctr">
            <a:noFill/>
            <a:miter lim="800000"/>
            <a:headEnd/>
            <a:tailEnd/>
          </a:ln>
        </p:spPr>
        <p:txBody>
          <a:bodyPr wrap="square">
            <a:spAutoFit/>
          </a:bodyPr>
          <a:lstStyle/>
          <a:p>
            <a:pPr defTabSz="914400" eaLnBrk="0" fontAlgn="base" hangingPunct="0">
              <a:lnSpc>
                <a:spcPct val="85000"/>
              </a:lnSpc>
              <a:spcBef>
                <a:spcPct val="50000"/>
              </a:spcBef>
              <a:spcAft>
                <a:spcPct val="0"/>
              </a:spcAft>
              <a:buClr>
                <a:srgbClr val="003399"/>
              </a:buClr>
            </a:pPr>
            <a:r>
              <a:rPr lang="en-US" sz="900" dirty="0" smtClean="0">
                <a:cs typeface="Arial" charset="0"/>
              </a:rPr>
              <a:t>1</a:t>
            </a:r>
            <a:r>
              <a:rPr lang="en-US" sz="900" i="1" dirty="0" smtClean="0">
                <a:cs typeface="Arial" charset="0"/>
              </a:rPr>
              <a:t>.DRIs for </a:t>
            </a:r>
            <a:r>
              <a:rPr lang="en-US" sz="900" i="1" dirty="0">
                <a:cs typeface="Arial" charset="0"/>
              </a:rPr>
              <a:t>Energy, Carbohydrate, Fiber, Fat, Fatty Acids, Cholesterol, Protein, and Amino Acids (Macronutrients). </a:t>
            </a:r>
            <a:r>
              <a:rPr lang="en-US" sz="900" dirty="0">
                <a:cs typeface="Arial" charset="0"/>
              </a:rPr>
              <a:t>(2005) National Academy of Sciences. Institute of </a:t>
            </a:r>
            <a:r>
              <a:rPr lang="en-US" sz="900" dirty="0" smtClean="0">
                <a:cs typeface="Arial" charset="0"/>
              </a:rPr>
              <a:t>Medicine.                  2. Bauer </a:t>
            </a:r>
            <a:r>
              <a:rPr lang="en-US" sz="900" dirty="0">
                <a:cs typeface="Arial" charset="0"/>
              </a:rPr>
              <a:t>J et al. Evidence-based Recommendations for Optimal Dietary Protein Intake in Older People: A Position Paper From the PROT-AGE Study Group. </a:t>
            </a:r>
            <a:r>
              <a:rPr lang="en-US" sz="900" i="1" dirty="0">
                <a:cs typeface="Arial" charset="0"/>
              </a:rPr>
              <a:t>JAMDA</a:t>
            </a:r>
            <a:r>
              <a:rPr lang="en-US" sz="900" dirty="0">
                <a:cs typeface="Arial" charset="0"/>
              </a:rPr>
              <a:t>. </a:t>
            </a:r>
            <a:r>
              <a:rPr lang="en-US" sz="900" dirty="0" smtClean="0">
                <a:cs typeface="Arial" charset="0"/>
              </a:rPr>
              <a:t>2013;14:542-59. 3.Deutz </a:t>
            </a:r>
            <a:r>
              <a:rPr lang="en-US" sz="900" dirty="0">
                <a:cs typeface="Arial" charset="0"/>
              </a:rPr>
              <a:t>NEP et al. Protein intake and exercise for optimal muscle function with aging: Recommendations for the ESPEN Expert Group. </a:t>
            </a:r>
            <a:r>
              <a:rPr lang="en-US" sz="900" i="1" dirty="0">
                <a:cs typeface="Arial" charset="0"/>
              </a:rPr>
              <a:t>Clinical Nutrition </a:t>
            </a:r>
            <a:r>
              <a:rPr lang="en-US" sz="900" dirty="0">
                <a:cs typeface="Arial" charset="0"/>
              </a:rPr>
              <a:t>(2014</a:t>
            </a:r>
            <a:r>
              <a:rPr lang="en-US" sz="900" dirty="0" smtClean="0">
                <a:cs typeface="Arial" charset="0"/>
              </a:rPr>
              <a:t>)</a:t>
            </a:r>
            <a:endParaRPr lang="en-US" sz="900" dirty="0">
              <a:cs typeface="Arial" charset="0"/>
            </a:endParaRPr>
          </a:p>
        </p:txBody>
      </p:sp>
      <p:sp>
        <p:nvSpPr>
          <p:cNvPr id="104462" name="Text Box 14"/>
          <p:cNvSpPr txBox="1">
            <a:spLocks noChangeArrowheads="1"/>
          </p:cNvSpPr>
          <p:nvPr/>
        </p:nvSpPr>
        <p:spPr bwMode="auto">
          <a:xfrm>
            <a:off x="1775086" y="3428179"/>
            <a:ext cx="1023871" cy="1003352"/>
          </a:xfrm>
          <a:prstGeom prst="rect">
            <a:avLst/>
          </a:prstGeom>
          <a:noFill/>
          <a:ln w="9525">
            <a:noFill/>
            <a:miter lim="800000"/>
            <a:headEnd/>
            <a:tailEnd/>
          </a:ln>
        </p:spPr>
        <p:txBody>
          <a:bodyPr wrap="none">
            <a:spAutoFit/>
          </a:bodyPr>
          <a:lstStyle/>
          <a:p>
            <a:pPr algn="ctr" defTabSz="914400" fontAlgn="base">
              <a:lnSpc>
                <a:spcPct val="80000"/>
              </a:lnSpc>
              <a:spcBef>
                <a:spcPct val="0"/>
              </a:spcBef>
              <a:spcAft>
                <a:spcPct val="0"/>
              </a:spcAft>
            </a:pPr>
            <a:r>
              <a:rPr lang="en-US" sz="2000" dirty="0" smtClean="0">
                <a:solidFill>
                  <a:prstClr val="black"/>
                </a:solidFill>
                <a:latin typeface="Calibri" panose="020F0502020204030204" pitchFamily="34" charset="0"/>
                <a:cs typeface="Calibri" panose="020F0502020204030204" pitchFamily="34" charset="0"/>
              </a:rPr>
              <a:t>0.8g/kg</a:t>
            </a:r>
          </a:p>
          <a:p>
            <a:pPr algn="ctr" defTabSz="914400" fontAlgn="base">
              <a:lnSpc>
                <a:spcPct val="80000"/>
              </a:lnSpc>
              <a:spcBef>
                <a:spcPct val="0"/>
              </a:spcBef>
              <a:spcAft>
                <a:spcPct val="0"/>
              </a:spcAft>
            </a:pPr>
            <a:r>
              <a:rPr lang="en-US" dirty="0" smtClean="0">
                <a:solidFill>
                  <a:prstClr val="black"/>
                </a:solidFill>
                <a:latin typeface="Calibri" panose="020F0502020204030204" pitchFamily="34" charset="0"/>
                <a:cs typeface="Calibri" panose="020F0502020204030204" pitchFamily="34" charset="0"/>
              </a:rPr>
              <a:t> </a:t>
            </a:r>
          </a:p>
          <a:p>
            <a:pPr algn="ctr" defTabSz="914400" fontAlgn="base">
              <a:lnSpc>
                <a:spcPct val="80000"/>
              </a:lnSpc>
              <a:spcBef>
                <a:spcPct val="0"/>
              </a:spcBef>
              <a:spcAft>
                <a:spcPct val="0"/>
              </a:spcAft>
            </a:pPr>
            <a:r>
              <a:rPr lang="en-US" dirty="0" smtClean="0">
                <a:solidFill>
                  <a:prstClr val="black"/>
                </a:solidFill>
                <a:latin typeface="Calibri" panose="020F0502020204030204" pitchFamily="34" charset="0"/>
                <a:cs typeface="Calibri" panose="020F0502020204030204" pitchFamily="34" charset="0"/>
              </a:rPr>
              <a:t>RDA </a:t>
            </a:r>
          </a:p>
          <a:p>
            <a:pPr algn="ctr" defTabSz="914400" fontAlgn="base">
              <a:lnSpc>
                <a:spcPct val="80000"/>
              </a:lnSpc>
              <a:spcBef>
                <a:spcPct val="0"/>
              </a:spcBef>
              <a:spcAft>
                <a:spcPct val="0"/>
              </a:spcAft>
            </a:pPr>
            <a:r>
              <a:rPr lang="en-US" dirty="0" smtClean="0">
                <a:solidFill>
                  <a:prstClr val="black"/>
                </a:solidFill>
                <a:latin typeface="Calibri" panose="020F0502020204030204" pitchFamily="34" charset="0"/>
                <a:cs typeface="Calibri" panose="020F0502020204030204" pitchFamily="34" charset="0"/>
              </a:rPr>
              <a:t>(19+yrs)</a:t>
            </a:r>
            <a:r>
              <a:rPr lang="en-US" baseline="30000" dirty="0" smtClean="0">
                <a:solidFill>
                  <a:prstClr val="black"/>
                </a:solidFill>
                <a:latin typeface="Calibri" panose="020F0502020204030204" pitchFamily="34" charset="0"/>
                <a:cs typeface="Calibri" panose="020F0502020204030204" pitchFamily="34" charset="0"/>
              </a:rPr>
              <a:t>1</a:t>
            </a:r>
            <a:endParaRPr lang="en-US" baseline="30000" dirty="0">
              <a:solidFill>
                <a:prstClr val="black"/>
              </a:solidFill>
              <a:latin typeface="Calibri" panose="020F0502020204030204" pitchFamily="34" charset="0"/>
              <a:cs typeface="Calibri" panose="020F0502020204030204" pitchFamily="34" charset="0"/>
            </a:endParaRPr>
          </a:p>
        </p:txBody>
      </p:sp>
      <p:sp>
        <p:nvSpPr>
          <p:cNvPr id="104463" name="Text Box 15"/>
          <p:cNvSpPr txBox="1">
            <a:spLocks noChangeArrowheads="1"/>
          </p:cNvSpPr>
          <p:nvPr/>
        </p:nvSpPr>
        <p:spPr bwMode="auto">
          <a:xfrm>
            <a:off x="3118315" y="2885764"/>
            <a:ext cx="1479550" cy="1446550"/>
          </a:xfrm>
          <a:prstGeom prst="rect">
            <a:avLst/>
          </a:prstGeom>
          <a:noFill/>
          <a:ln w="9525">
            <a:noFill/>
            <a:miter lim="800000"/>
            <a:headEnd/>
            <a:tailEnd/>
          </a:ln>
        </p:spPr>
        <p:txBody>
          <a:bodyPr>
            <a:spAutoFit/>
          </a:bodyPr>
          <a:lstStyle/>
          <a:p>
            <a:pPr algn="ctr" defTabSz="914400" fontAlgn="base">
              <a:lnSpc>
                <a:spcPct val="80000"/>
              </a:lnSpc>
              <a:spcBef>
                <a:spcPct val="0"/>
              </a:spcBef>
              <a:spcAft>
                <a:spcPct val="0"/>
              </a:spcAft>
            </a:pPr>
            <a:r>
              <a:rPr lang="en-US" sz="2000" dirty="0" smtClean="0">
                <a:solidFill>
                  <a:prstClr val="black"/>
                </a:solidFill>
                <a:latin typeface="Calibri" panose="020F0502020204030204" pitchFamily="34" charset="0"/>
                <a:cs typeface="Calibri" panose="020F0502020204030204" pitchFamily="34" charset="0"/>
              </a:rPr>
              <a:t>1.0-1.2g/kg</a:t>
            </a:r>
          </a:p>
          <a:p>
            <a:pPr algn="ctr" defTabSz="914400" fontAlgn="base">
              <a:lnSpc>
                <a:spcPct val="80000"/>
              </a:lnSpc>
              <a:spcBef>
                <a:spcPct val="0"/>
              </a:spcBef>
              <a:spcAft>
                <a:spcPct val="0"/>
              </a:spcAft>
            </a:pPr>
            <a:endParaRPr lang="en-US" dirty="0" smtClean="0">
              <a:solidFill>
                <a:prstClr val="black"/>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r>
              <a:rPr lang="en-US" i="1" dirty="0">
                <a:solidFill>
                  <a:prstClr val="black"/>
                </a:solidFill>
                <a:latin typeface="Calibri" panose="020F0502020204030204" pitchFamily="34" charset="0"/>
                <a:cs typeface="Calibri" panose="020F0502020204030204" pitchFamily="34" charset="0"/>
              </a:rPr>
              <a:t>M</a:t>
            </a:r>
            <a:r>
              <a:rPr lang="en-US" i="1" dirty="0" smtClean="0">
                <a:solidFill>
                  <a:prstClr val="black"/>
                </a:solidFill>
                <a:latin typeface="Calibri" panose="020F0502020204030204" pitchFamily="34" charset="0"/>
                <a:cs typeface="Calibri" panose="020F0502020204030204" pitchFamily="34" charset="0"/>
              </a:rPr>
              <a:t>inimum</a:t>
            </a:r>
            <a:r>
              <a:rPr lang="en-US" dirty="0" smtClean="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rPr>
              <a:t>p</a:t>
            </a:r>
            <a:r>
              <a:rPr lang="en-US" dirty="0" smtClean="0">
                <a:solidFill>
                  <a:prstClr val="black"/>
                </a:solidFill>
                <a:latin typeface="Calibri" panose="020F0502020204030204" pitchFamily="34" charset="0"/>
                <a:cs typeface="Calibri" panose="020F0502020204030204" pitchFamily="34" charset="0"/>
              </a:rPr>
              <a:t>rotein </a:t>
            </a:r>
            <a:r>
              <a:rPr lang="en-US" dirty="0">
                <a:solidFill>
                  <a:prstClr val="black"/>
                </a:solidFill>
                <a:latin typeface="Calibri" panose="020F0502020204030204" pitchFamily="34" charset="0"/>
                <a:cs typeface="Calibri" panose="020F0502020204030204" pitchFamily="34" charset="0"/>
              </a:rPr>
              <a:t>i</a:t>
            </a:r>
            <a:r>
              <a:rPr lang="en-US" dirty="0" smtClean="0">
                <a:solidFill>
                  <a:prstClr val="black"/>
                </a:solidFill>
                <a:latin typeface="Calibri" panose="020F0502020204030204" pitchFamily="34" charset="0"/>
                <a:cs typeface="Calibri" panose="020F0502020204030204" pitchFamily="34" charset="0"/>
              </a:rPr>
              <a:t>ntake for healthy people</a:t>
            </a:r>
            <a:r>
              <a:rPr lang="en-US" baseline="30000" dirty="0" smtClean="0">
                <a:solidFill>
                  <a:prstClr val="black"/>
                </a:solidFill>
                <a:latin typeface="Calibri" panose="020F0502020204030204" pitchFamily="34" charset="0"/>
                <a:cs typeface="Calibri" panose="020F0502020204030204" pitchFamily="34" charset="0"/>
              </a:rPr>
              <a:t>2,3</a:t>
            </a:r>
            <a:endParaRPr lang="en-US" baseline="30000" dirty="0">
              <a:solidFill>
                <a:prstClr val="black"/>
              </a:solidFill>
              <a:latin typeface="Calibri" panose="020F0502020204030204" pitchFamily="34" charset="0"/>
              <a:cs typeface="Calibri" panose="020F0502020204030204" pitchFamily="34" charset="0"/>
            </a:endParaRPr>
          </a:p>
        </p:txBody>
      </p:sp>
      <p:sp>
        <p:nvSpPr>
          <p:cNvPr id="104464" name="Text Box 16"/>
          <p:cNvSpPr txBox="1">
            <a:spLocks noChangeArrowheads="1"/>
          </p:cNvSpPr>
          <p:nvPr/>
        </p:nvSpPr>
        <p:spPr bwMode="auto">
          <a:xfrm>
            <a:off x="4597866" y="2810299"/>
            <a:ext cx="1601100" cy="1594283"/>
          </a:xfrm>
          <a:prstGeom prst="rect">
            <a:avLst/>
          </a:prstGeom>
          <a:noFill/>
          <a:ln w="9525">
            <a:noFill/>
            <a:miter lim="800000"/>
            <a:headEnd/>
            <a:tailEnd/>
          </a:ln>
        </p:spPr>
        <p:txBody>
          <a:bodyPr wrap="square">
            <a:spAutoFit/>
          </a:bodyPr>
          <a:lstStyle/>
          <a:p>
            <a:pPr algn="ctr" defTabSz="914400" fontAlgn="base">
              <a:lnSpc>
                <a:spcPct val="80000"/>
              </a:lnSpc>
              <a:spcBef>
                <a:spcPct val="0"/>
              </a:spcBef>
              <a:spcAft>
                <a:spcPct val="0"/>
              </a:spcAft>
            </a:pPr>
            <a:r>
              <a:rPr lang="en-US" sz="2000" dirty="0" smtClean="0">
                <a:solidFill>
                  <a:prstClr val="black"/>
                </a:solidFill>
                <a:latin typeface="Calibri" panose="020F0502020204030204" pitchFamily="34" charset="0"/>
                <a:cs typeface="Calibri" panose="020F0502020204030204" pitchFamily="34" charset="0"/>
              </a:rPr>
              <a:t>1.2-1.5g/kg</a:t>
            </a:r>
          </a:p>
          <a:p>
            <a:pPr algn="ctr" defTabSz="914400" fontAlgn="base">
              <a:lnSpc>
                <a:spcPct val="80000"/>
              </a:lnSpc>
              <a:spcBef>
                <a:spcPct val="0"/>
              </a:spcBef>
              <a:spcAft>
                <a:spcPct val="0"/>
              </a:spcAft>
            </a:pPr>
            <a:endParaRPr lang="en-US" dirty="0" smtClean="0">
              <a:solidFill>
                <a:prstClr val="black"/>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r>
              <a:rPr lang="en-US" dirty="0" smtClean="0">
                <a:solidFill>
                  <a:prstClr val="black"/>
                </a:solidFill>
                <a:latin typeface="Calibri" panose="020F0502020204030204" pitchFamily="34" charset="0"/>
                <a:cs typeface="Calibri" panose="020F0502020204030204" pitchFamily="34" charset="0"/>
              </a:rPr>
              <a:t>Acute or chronic</a:t>
            </a:r>
          </a:p>
          <a:p>
            <a:pPr algn="ctr" defTabSz="914400" fontAlgn="base">
              <a:lnSpc>
                <a:spcPct val="80000"/>
              </a:lnSpc>
              <a:spcBef>
                <a:spcPct val="0"/>
              </a:spcBef>
              <a:spcAft>
                <a:spcPct val="0"/>
              </a:spcAft>
            </a:pPr>
            <a:r>
              <a:rPr lang="en-US" dirty="0" smtClean="0">
                <a:solidFill>
                  <a:prstClr val="black"/>
                </a:solidFill>
                <a:latin typeface="Calibri" panose="020F0502020204030204" pitchFamily="34" charset="0"/>
                <a:cs typeface="Calibri" panose="020F0502020204030204" pitchFamily="34" charset="0"/>
              </a:rPr>
              <a:t>disease</a:t>
            </a:r>
            <a:r>
              <a:rPr lang="en-US" baseline="30000" dirty="0">
                <a:solidFill>
                  <a:prstClr val="black"/>
                </a:solidFill>
                <a:latin typeface="Calibri" panose="020F0502020204030204" pitchFamily="34" charset="0"/>
                <a:cs typeface="Calibri" panose="020F0502020204030204" pitchFamily="34" charset="0"/>
              </a:rPr>
              <a:t>2,3</a:t>
            </a:r>
          </a:p>
          <a:p>
            <a:pPr algn="ctr" defTabSz="914400" fontAlgn="base">
              <a:lnSpc>
                <a:spcPct val="80000"/>
              </a:lnSpc>
              <a:spcBef>
                <a:spcPct val="0"/>
              </a:spcBef>
              <a:spcAft>
                <a:spcPct val="0"/>
              </a:spcAft>
            </a:pPr>
            <a:endParaRPr lang="en-US" baseline="30000" dirty="0">
              <a:solidFill>
                <a:prstClr val="black"/>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endParaRPr lang="en-US" dirty="0">
              <a:solidFill>
                <a:prstClr val="black"/>
              </a:solidFill>
              <a:latin typeface="Calibri" panose="020F0502020204030204" pitchFamily="34" charset="0"/>
              <a:cs typeface="Calibri" panose="020F0502020204030204" pitchFamily="34" charset="0"/>
            </a:endParaRPr>
          </a:p>
        </p:txBody>
      </p:sp>
      <p:sp>
        <p:nvSpPr>
          <p:cNvPr id="104465" name="Text Box 17"/>
          <p:cNvSpPr txBox="1">
            <a:spLocks noChangeArrowheads="1"/>
          </p:cNvSpPr>
          <p:nvPr/>
        </p:nvSpPr>
        <p:spPr bwMode="auto">
          <a:xfrm>
            <a:off x="6198965" y="1751873"/>
            <a:ext cx="1600200" cy="1815882"/>
          </a:xfrm>
          <a:prstGeom prst="rect">
            <a:avLst/>
          </a:prstGeom>
          <a:noFill/>
          <a:ln w="9525">
            <a:noFill/>
            <a:miter lim="800000"/>
            <a:headEnd/>
            <a:tailEnd/>
          </a:ln>
        </p:spPr>
        <p:txBody>
          <a:bodyPr>
            <a:spAutoFit/>
          </a:bodyPr>
          <a:lstStyle/>
          <a:p>
            <a:pPr algn="ctr" defTabSz="914400" fontAlgn="base">
              <a:lnSpc>
                <a:spcPct val="80000"/>
              </a:lnSpc>
              <a:spcBef>
                <a:spcPct val="0"/>
              </a:spcBef>
              <a:spcAft>
                <a:spcPct val="0"/>
              </a:spcAft>
            </a:pPr>
            <a:r>
              <a:rPr lang="en-US" sz="2000" dirty="0" smtClean="0">
                <a:solidFill>
                  <a:schemeClr val="bg1"/>
                </a:solidFill>
                <a:latin typeface="Calibri" panose="020F0502020204030204" pitchFamily="34" charset="0"/>
                <a:cs typeface="Calibri" panose="020F0502020204030204" pitchFamily="34" charset="0"/>
              </a:rPr>
              <a:t>Up to 2.0g/kg</a:t>
            </a:r>
          </a:p>
          <a:p>
            <a:pPr algn="ctr" defTabSz="914400" fontAlgn="base">
              <a:lnSpc>
                <a:spcPct val="80000"/>
              </a:lnSpc>
              <a:spcBef>
                <a:spcPct val="0"/>
              </a:spcBef>
              <a:spcAft>
                <a:spcPct val="0"/>
              </a:spcAft>
            </a:pPr>
            <a:endParaRPr lang="en-US" dirty="0">
              <a:solidFill>
                <a:schemeClr val="bg1"/>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endParaRPr lang="en-US" dirty="0" smtClean="0">
              <a:solidFill>
                <a:schemeClr val="bg1"/>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r>
              <a:rPr lang="en-US" dirty="0" smtClean="0">
                <a:solidFill>
                  <a:schemeClr val="bg1"/>
                </a:solidFill>
                <a:latin typeface="Calibri" panose="020F0502020204030204" pitchFamily="34" charset="0"/>
                <a:cs typeface="Calibri" panose="020F0502020204030204" pitchFamily="34" charset="0"/>
              </a:rPr>
              <a:t> Severe illness or </a:t>
            </a:r>
            <a:r>
              <a:rPr lang="en-US" dirty="0">
                <a:solidFill>
                  <a:schemeClr val="bg1"/>
                </a:solidFill>
                <a:latin typeface="Calibri" panose="020F0502020204030204" pitchFamily="34" charset="0"/>
                <a:cs typeface="Calibri" panose="020F0502020204030204" pitchFamily="34" charset="0"/>
              </a:rPr>
              <a:t>i</a:t>
            </a:r>
            <a:r>
              <a:rPr lang="en-US" dirty="0" smtClean="0">
                <a:solidFill>
                  <a:schemeClr val="bg1"/>
                </a:solidFill>
                <a:latin typeface="Calibri" panose="020F0502020204030204" pitchFamily="34" charset="0"/>
                <a:cs typeface="Calibri" panose="020F0502020204030204" pitchFamily="34" charset="0"/>
              </a:rPr>
              <a:t>njury, </a:t>
            </a:r>
          </a:p>
          <a:p>
            <a:pPr algn="ctr" defTabSz="914400" fontAlgn="base">
              <a:lnSpc>
                <a:spcPct val="80000"/>
              </a:lnSpc>
              <a:spcBef>
                <a:spcPct val="0"/>
              </a:spcBef>
              <a:spcAft>
                <a:spcPct val="0"/>
              </a:spcAft>
            </a:pPr>
            <a:r>
              <a:rPr lang="en-US" dirty="0" smtClean="0">
                <a:solidFill>
                  <a:schemeClr val="bg1"/>
                </a:solidFill>
                <a:latin typeface="Calibri" panose="020F0502020204030204" pitchFamily="34" charset="0"/>
                <a:cs typeface="Calibri" panose="020F0502020204030204" pitchFamily="34" charset="0"/>
              </a:rPr>
              <a:t>or marked malnutrition</a:t>
            </a:r>
            <a:r>
              <a:rPr lang="en-US" baseline="30000" dirty="0" smtClean="0">
                <a:solidFill>
                  <a:schemeClr val="bg1"/>
                </a:solidFill>
                <a:latin typeface="Calibri" panose="020F0502020204030204" pitchFamily="34" charset="0"/>
                <a:cs typeface="Calibri" panose="020F0502020204030204" pitchFamily="34" charset="0"/>
              </a:rPr>
              <a:t>2</a:t>
            </a:r>
            <a:endParaRPr lang="en-US" baseline="30000" dirty="0">
              <a:solidFill>
                <a:schemeClr val="bg1"/>
              </a:solidFill>
              <a:latin typeface="Calibri" panose="020F0502020204030204" pitchFamily="34" charset="0"/>
              <a:cs typeface="Calibri" panose="020F0502020204030204" pitchFamily="34" charset="0"/>
            </a:endParaRPr>
          </a:p>
          <a:p>
            <a:pPr algn="ctr" defTabSz="914400" fontAlgn="base">
              <a:lnSpc>
                <a:spcPct val="80000"/>
              </a:lnSpc>
              <a:spcBef>
                <a:spcPct val="0"/>
              </a:spcBef>
              <a:spcAft>
                <a:spcPct val="0"/>
              </a:spcAft>
            </a:pPr>
            <a:endParaRPr lang="en-US" baseline="30000" dirty="0">
              <a:solidFill>
                <a:prstClr val="white"/>
              </a:solidFill>
              <a:latin typeface="Calibri" panose="020F0502020204030204" pitchFamily="34" charset="0"/>
              <a:cs typeface="Calibri" panose="020F0502020204030204" pitchFamily="34" charset="0"/>
            </a:endParaRPr>
          </a:p>
        </p:txBody>
      </p:sp>
      <p:sp>
        <p:nvSpPr>
          <p:cNvPr id="3" name="TextBox 2"/>
          <p:cNvSpPr txBox="1"/>
          <p:nvPr/>
        </p:nvSpPr>
        <p:spPr>
          <a:xfrm>
            <a:off x="1462323" y="4695416"/>
            <a:ext cx="1615044" cy="369332"/>
          </a:xfrm>
          <a:prstGeom prst="rect">
            <a:avLst/>
          </a:prstGeom>
          <a:solidFill>
            <a:schemeClr val="tx1"/>
          </a:solidFill>
          <a:ln w="19050">
            <a:solidFill>
              <a:schemeClr val="bg1"/>
            </a:solidFill>
          </a:ln>
        </p:spPr>
        <p:txBody>
          <a:bodyPr wrap="square" rtlCol="0">
            <a:spAutoFit/>
          </a:bodyPr>
          <a:lstStyle/>
          <a:p>
            <a:pPr algn="ctr" defTabSz="914400" fontAlgn="base">
              <a:spcBef>
                <a:spcPct val="0"/>
              </a:spcBef>
              <a:spcAft>
                <a:spcPct val="0"/>
              </a:spcAft>
            </a:pPr>
            <a:r>
              <a:rPr lang="en-US" b="1" dirty="0" smtClean="0">
                <a:solidFill>
                  <a:schemeClr val="bg1"/>
                </a:solidFill>
                <a:latin typeface="Arial" charset="0"/>
                <a:cs typeface="Arial" charset="0"/>
              </a:rPr>
              <a:t>Current</a:t>
            </a:r>
            <a:r>
              <a:rPr lang="en-US" baseline="30000" dirty="0" smtClean="0">
                <a:solidFill>
                  <a:schemeClr val="bg1"/>
                </a:solidFill>
                <a:latin typeface="Arial" charset="0"/>
                <a:cs typeface="Arial" charset="0"/>
              </a:rPr>
              <a:t>1</a:t>
            </a:r>
            <a:endParaRPr lang="en-US" baseline="30000" dirty="0">
              <a:solidFill>
                <a:schemeClr val="bg1"/>
              </a:solidFill>
              <a:latin typeface="Arial" charset="0"/>
              <a:cs typeface="Arial" charset="0"/>
            </a:endParaRPr>
          </a:p>
        </p:txBody>
      </p:sp>
      <p:sp>
        <p:nvSpPr>
          <p:cNvPr id="10" name="TextBox 9"/>
          <p:cNvSpPr txBox="1"/>
          <p:nvPr/>
        </p:nvSpPr>
        <p:spPr>
          <a:xfrm>
            <a:off x="3077367" y="4685133"/>
            <a:ext cx="4747567" cy="369332"/>
          </a:xfrm>
          <a:prstGeom prst="rect">
            <a:avLst/>
          </a:prstGeom>
          <a:solidFill>
            <a:srgbClr val="FFD14F"/>
          </a:solidFill>
          <a:ln w="19050">
            <a:solidFill>
              <a:schemeClr val="bg1"/>
            </a:solidFill>
          </a:ln>
        </p:spPr>
        <p:txBody>
          <a:bodyPr wrap="square" rtlCol="0">
            <a:spAutoFit/>
          </a:bodyPr>
          <a:lstStyle/>
          <a:p>
            <a:pPr algn="ctr" defTabSz="914400" fontAlgn="base">
              <a:spcBef>
                <a:spcPct val="0"/>
              </a:spcBef>
              <a:spcAft>
                <a:spcPct val="0"/>
              </a:spcAft>
            </a:pPr>
            <a:r>
              <a:rPr lang="en-US" b="1" dirty="0" smtClean="0">
                <a:solidFill>
                  <a:prstClr val="black"/>
                </a:solidFill>
                <a:latin typeface="Arial" charset="0"/>
                <a:cs typeface="Arial" charset="0"/>
              </a:rPr>
              <a:t>New Recommendations &gt;65 years</a:t>
            </a:r>
            <a:r>
              <a:rPr lang="en-US" baseline="30000" dirty="0" smtClean="0">
                <a:solidFill>
                  <a:prstClr val="black"/>
                </a:solidFill>
                <a:latin typeface="Arial" charset="0"/>
                <a:cs typeface="Arial" charset="0"/>
              </a:rPr>
              <a:t>2,3†</a:t>
            </a:r>
            <a:endParaRPr lang="en-US" baseline="30000" dirty="0">
              <a:solidFill>
                <a:prstClr val="black"/>
              </a:solidFill>
              <a:latin typeface="Arial" charset="0"/>
              <a:cs typeface="Arial" charset="0"/>
            </a:endParaRPr>
          </a:p>
        </p:txBody>
      </p:sp>
      <p:sp>
        <p:nvSpPr>
          <p:cNvPr id="13" name="TextBox 12"/>
          <p:cNvSpPr txBox="1"/>
          <p:nvPr/>
        </p:nvSpPr>
        <p:spPr>
          <a:xfrm>
            <a:off x="409236" y="5110764"/>
            <a:ext cx="8079864"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b="1" dirty="0"/>
              <a:t>*</a:t>
            </a:r>
            <a:r>
              <a:rPr lang="en-US" sz="1400" dirty="0"/>
              <a:t>increase above current Protein </a:t>
            </a:r>
            <a:r>
              <a:rPr lang="en-US" sz="1400" dirty="0" smtClean="0"/>
              <a:t>RDA</a:t>
            </a:r>
            <a:r>
              <a:rPr lang="en-US" sz="1400" baseline="30000" dirty="0" smtClean="0"/>
              <a:t>1 </a:t>
            </a:r>
          </a:p>
          <a:p>
            <a:pPr fontAlgn="base">
              <a:spcBef>
                <a:spcPct val="0"/>
              </a:spcBef>
              <a:spcAft>
                <a:spcPct val="0"/>
              </a:spcAft>
            </a:pPr>
            <a:r>
              <a:rPr lang="en-US" sz="1200" dirty="0" smtClean="0"/>
              <a:t>†Older people with severe kidney disease who are not on dialysis may need to limit protein intake.</a:t>
            </a:r>
            <a:endParaRPr lang="en-US" sz="1200" dirty="0"/>
          </a:p>
        </p:txBody>
      </p:sp>
      <p:sp>
        <p:nvSpPr>
          <p:cNvPr id="4" name="Title 3"/>
          <p:cNvSpPr>
            <a:spLocks noGrp="1"/>
          </p:cNvSpPr>
          <p:nvPr>
            <p:ph type="title"/>
          </p:nvPr>
        </p:nvSpPr>
        <p:spPr>
          <a:xfrm>
            <a:off x="41311" y="84106"/>
            <a:ext cx="8691197" cy="1225945"/>
          </a:xfrm>
        </p:spPr>
        <p:txBody>
          <a:bodyPr>
            <a:normAutofit fontScale="90000"/>
          </a:bodyPr>
          <a:lstStyle/>
          <a:p>
            <a:pPr algn="l" defTabSz="914400"/>
            <a:r>
              <a:rPr lang="en-US" sz="2800" b="1" dirty="0">
                <a:latin typeface="Avenir Book" charset="0"/>
                <a:ea typeface="Avenir Book" charset="0"/>
                <a:cs typeface="Avenir Book" charset="0"/>
              </a:rPr>
              <a:t>New Recommendations from International Expert Groups </a:t>
            </a:r>
            <a:r>
              <a:rPr lang="en-US" sz="2800" b="1" dirty="0" smtClean="0">
                <a:latin typeface="Avenir Book" charset="0"/>
                <a:ea typeface="Avenir Book" charset="0"/>
                <a:cs typeface="Avenir Book" charset="0"/>
              </a:rPr>
              <a:t>Call </a:t>
            </a:r>
            <a:r>
              <a:rPr lang="en-US" sz="2800" b="1" dirty="0">
                <a:latin typeface="Avenir Book" charset="0"/>
                <a:ea typeface="Avenir Book" charset="0"/>
                <a:cs typeface="Avenir Book" charset="0"/>
              </a:rPr>
              <a:t>for Higher Protein Intake* in Older </a:t>
            </a:r>
            <a:r>
              <a:rPr lang="en-US" sz="2800" b="1" dirty="0" smtClean="0">
                <a:latin typeface="Avenir Book" charset="0"/>
                <a:ea typeface="Avenir Book" charset="0"/>
                <a:cs typeface="Avenir Book" charset="0"/>
              </a:rPr>
              <a:t>Adults</a:t>
            </a:r>
            <a:endParaRPr lang="en-US" sz="2800" b="1" dirty="0">
              <a:latin typeface="Avenir Book" charset="0"/>
              <a:ea typeface="Avenir Book" charset="0"/>
              <a:cs typeface="Avenir Book" charset="0"/>
            </a:endParaRPr>
          </a:p>
        </p:txBody>
      </p:sp>
    </p:spTree>
    <p:extLst>
      <p:ext uri="{BB962C8B-B14F-4D97-AF65-F5344CB8AC3E}">
        <p14:creationId xmlns:p14="http://schemas.microsoft.com/office/powerpoint/2010/main" val="33766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96988"/>
            <a:ext cx="8229600" cy="5238894"/>
          </a:xfrm>
        </p:spPr>
        <p:txBody>
          <a:bodyPr>
            <a:normAutofit/>
          </a:bodyPr>
          <a:lstStyle/>
          <a:p>
            <a:pPr marL="514350" indent="-514350">
              <a:buFont typeface="+mj-lt"/>
              <a:buAutoNum type="arabicPeriod"/>
              <a:defRPr/>
            </a:pPr>
            <a:r>
              <a:rPr lang="en-US" sz="2800" dirty="0" smtClean="0">
                <a:solidFill>
                  <a:schemeClr val="bg1">
                    <a:lumMod val="65000"/>
                  </a:schemeClr>
                </a:solidFill>
                <a:latin typeface="Avenir Book" charset="0"/>
                <a:ea typeface="Avenir Book" charset="0"/>
                <a:cs typeface="Avenir Book" charset="0"/>
              </a:rPr>
              <a:t>Quantity matters</a:t>
            </a:r>
            <a:r>
              <a:rPr lang="mr-IN" sz="2800" dirty="0" smtClean="0">
                <a:solidFill>
                  <a:schemeClr val="bg1">
                    <a:lumMod val="65000"/>
                  </a:schemeClr>
                </a:solidFill>
                <a:latin typeface="Avenir Book" charset="0"/>
                <a:ea typeface="Avenir Book" charset="0"/>
                <a:cs typeface="Avenir Book" charset="0"/>
              </a:rPr>
              <a:t>…</a:t>
            </a:r>
            <a:r>
              <a:rPr lang="en-CA" sz="2800" dirty="0" smtClean="0">
                <a:solidFill>
                  <a:schemeClr val="bg1">
                    <a:lumMod val="65000"/>
                  </a:schemeClr>
                </a:solidFill>
                <a:latin typeface="Avenir Book" charset="0"/>
                <a:ea typeface="Avenir Book" charset="0"/>
                <a:cs typeface="Avenir Book" charset="0"/>
              </a:rPr>
              <a:t>..older adults need </a:t>
            </a:r>
            <a:r>
              <a:rPr lang="en-CA" sz="2800" b="1" i="1" u="sng" dirty="0" smtClean="0">
                <a:solidFill>
                  <a:schemeClr val="bg1">
                    <a:lumMod val="65000"/>
                  </a:schemeClr>
                </a:solidFill>
                <a:latin typeface="Avenir Book" charset="0"/>
                <a:ea typeface="Avenir Book" charset="0"/>
                <a:cs typeface="Avenir Book" charset="0"/>
              </a:rPr>
              <a:t>more protein </a:t>
            </a:r>
            <a:r>
              <a:rPr lang="en-CA" sz="2800" dirty="0" smtClean="0">
                <a:solidFill>
                  <a:schemeClr val="bg1">
                    <a:lumMod val="65000"/>
                  </a:schemeClr>
                </a:solidFill>
                <a:latin typeface="Avenir Book" charset="0"/>
                <a:ea typeface="Avenir Book" charset="0"/>
                <a:cs typeface="Avenir Book" charset="0"/>
              </a:rPr>
              <a:t>to stimulate synthesis</a:t>
            </a:r>
          </a:p>
          <a:p>
            <a:pPr marL="514350" indent="-514350">
              <a:buFont typeface="+mj-lt"/>
              <a:buAutoNum type="arabicPeriod"/>
              <a:defRPr/>
            </a:pPr>
            <a:endParaRPr lang="en-CA" sz="2800" dirty="0" smtClean="0">
              <a:latin typeface="Avenir Book" charset="0"/>
              <a:ea typeface="Avenir Book" charset="0"/>
              <a:cs typeface="Avenir Book" charset="0"/>
            </a:endParaRPr>
          </a:p>
          <a:p>
            <a:pPr marL="514350" indent="-514350">
              <a:buFont typeface="+mj-lt"/>
              <a:buAutoNum type="arabicPeriod"/>
              <a:defRPr/>
            </a:pPr>
            <a:r>
              <a:rPr lang="en-CA" sz="2800" dirty="0" smtClean="0">
                <a:latin typeface="Avenir Book" charset="0"/>
                <a:ea typeface="Avenir Book" charset="0"/>
                <a:cs typeface="Avenir Book" charset="0"/>
              </a:rPr>
              <a:t>Timing matters</a:t>
            </a:r>
            <a:r>
              <a:rPr lang="mr-IN" sz="2800" dirty="0" smtClean="0">
                <a:latin typeface="Avenir Book" charset="0"/>
                <a:ea typeface="Avenir Book" charset="0"/>
                <a:cs typeface="Avenir Book" charset="0"/>
              </a:rPr>
              <a:t>……</a:t>
            </a:r>
            <a:r>
              <a:rPr lang="en-CA" sz="2800" dirty="0" smtClean="0">
                <a:solidFill>
                  <a:srgbClr val="C00000"/>
                </a:solidFill>
                <a:latin typeface="Avenir Book" charset="0"/>
                <a:ea typeface="Avenir Book" charset="0"/>
                <a:cs typeface="Avenir Book" charset="0"/>
              </a:rPr>
              <a:t>older adults need </a:t>
            </a:r>
            <a:r>
              <a:rPr lang="en-CA" sz="2800" b="1" i="1" u="sng" dirty="0" smtClean="0">
                <a:solidFill>
                  <a:srgbClr val="C00000"/>
                </a:solidFill>
                <a:latin typeface="Avenir Book" charset="0"/>
                <a:ea typeface="Avenir Book" charset="0"/>
                <a:cs typeface="Avenir Book" charset="0"/>
              </a:rPr>
              <a:t>protein more often</a:t>
            </a:r>
            <a:r>
              <a:rPr lang="en-CA" sz="2800" i="1" dirty="0" smtClean="0">
                <a:solidFill>
                  <a:srgbClr val="C00000"/>
                </a:solidFill>
                <a:latin typeface="Avenir Book" charset="0"/>
                <a:ea typeface="Avenir Book" charset="0"/>
                <a:cs typeface="Avenir Book" charset="0"/>
              </a:rPr>
              <a:t> </a:t>
            </a:r>
            <a:r>
              <a:rPr lang="en-CA" sz="2800" dirty="0" smtClean="0">
                <a:solidFill>
                  <a:srgbClr val="C00000"/>
                </a:solidFill>
                <a:latin typeface="Avenir Book" charset="0"/>
                <a:ea typeface="Avenir Book" charset="0"/>
                <a:cs typeface="Avenir Book" charset="0"/>
              </a:rPr>
              <a:t>for positive protein balance</a:t>
            </a:r>
          </a:p>
          <a:p>
            <a:pPr marL="514350" indent="-514350">
              <a:buFont typeface="+mj-lt"/>
              <a:buAutoNum type="arabicPeriod"/>
              <a:defRPr/>
            </a:pPr>
            <a:endParaRPr lang="en-CA" sz="2800" dirty="0" smtClean="0">
              <a:latin typeface="Avenir Book" charset="0"/>
              <a:ea typeface="Avenir Book" charset="0"/>
              <a:cs typeface="Avenir Book" charset="0"/>
            </a:endParaRPr>
          </a:p>
        </p:txBody>
      </p:sp>
      <p:sp>
        <p:nvSpPr>
          <p:cNvPr id="4" name="TextBox 3"/>
          <p:cNvSpPr txBox="1"/>
          <p:nvPr/>
        </p:nvSpPr>
        <p:spPr>
          <a:xfrm>
            <a:off x="0" y="142875"/>
            <a:ext cx="3889206" cy="830997"/>
          </a:xfrm>
          <a:prstGeom prst="rect">
            <a:avLst/>
          </a:prstGeom>
          <a:noFill/>
        </p:spPr>
        <p:txBody>
          <a:bodyPr wrap="none" rtlCol="0">
            <a:spAutoFit/>
          </a:bodyPr>
          <a:lstStyle/>
          <a:p>
            <a:r>
              <a:rPr lang="en-CA" sz="4800" dirty="0" smtClean="0">
                <a:solidFill>
                  <a:srgbClr val="000000"/>
                </a:solidFill>
                <a:latin typeface="Avenir Book" charset="0"/>
                <a:ea typeface="Avenir Book" charset="0"/>
                <a:cs typeface="Avenir Book" charset="0"/>
              </a:rPr>
              <a:t>Strategies</a:t>
            </a:r>
            <a:r>
              <a:rPr lang="mr-IN" sz="4800" dirty="0" smtClean="0">
                <a:solidFill>
                  <a:srgbClr val="000000"/>
                </a:solidFill>
                <a:latin typeface="Avenir Book" charset="0"/>
                <a:ea typeface="Avenir Book" charset="0"/>
                <a:cs typeface="Avenir Book" charset="0"/>
              </a:rPr>
              <a:t>…</a:t>
            </a:r>
            <a:r>
              <a:rPr lang="en-CA" sz="4800" dirty="0" smtClean="0">
                <a:solidFill>
                  <a:srgbClr val="000000"/>
                </a:solidFill>
                <a:latin typeface="Avenir Book" charset="0"/>
                <a:ea typeface="Avenir Book" charset="0"/>
                <a:cs typeface="Avenir Book" charset="0"/>
              </a:rPr>
              <a:t>..</a:t>
            </a:r>
            <a:endParaRPr lang="en-US" sz="4800" dirty="0">
              <a:solidFill>
                <a:srgbClr val="000000"/>
              </a:solidFill>
              <a:latin typeface="Avenir Book" charset="0"/>
              <a:ea typeface="Avenir Book" charset="0"/>
              <a:cs typeface="Avenir Book" charset="0"/>
            </a:endParaRPr>
          </a:p>
        </p:txBody>
      </p:sp>
    </p:spTree>
    <p:extLst>
      <p:ext uri="{BB962C8B-B14F-4D97-AF65-F5344CB8AC3E}">
        <p14:creationId xmlns:p14="http://schemas.microsoft.com/office/powerpoint/2010/main" val="145831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9C9A9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15080" y="6575615"/>
            <a:ext cx="66294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dirty="0">
                <a:solidFill>
                  <a:schemeClr val="bg1"/>
                </a:solidFill>
                <a:latin typeface="Century Gothic" charset="0"/>
                <a:ea typeface="Century Gothic" charset="0"/>
                <a:cs typeface="Century Gothic" charset="0"/>
              </a:rPr>
              <a:t>Adapted from </a:t>
            </a:r>
            <a:r>
              <a:rPr lang="en-US" altLang="en-US" sz="1100" dirty="0" err="1">
                <a:solidFill>
                  <a:schemeClr val="bg1"/>
                </a:solidFill>
                <a:latin typeface="Century Gothic" charset="0"/>
                <a:ea typeface="Century Gothic" charset="0"/>
                <a:cs typeface="Century Gothic" charset="0"/>
              </a:rPr>
              <a:t>Paddon</a:t>
            </a:r>
            <a:r>
              <a:rPr lang="en-US" altLang="en-US" sz="1100" dirty="0">
                <a:solidFill>
                  <a:schemeClr val="bg1"/>
                </a:solidFill>
                <a:latin typeface="Century Gothic" charset="0"/>
                <a:ea typeface="Century Gothic" charset="0"/>
                <a:cs typeface="Century Gothic" charset="0"/>
              </a:rPr>
              <a:t>-Jones &amp; </a:t>
            </a:r>
            <a:r>
              <a:rPr lang="en-US" altLang="en-US" sz="1100" dirty="0" smtClean="0">
                <a:solidFill>
                  <a:schemeClr val="bg1"/>
                </a:solidFill>
                <a:latin typeface="Century Gothic" charset="0"/>
                <a:ea typeface="Century Gothic" charset="0"/>
                <a:cs typeface="Century Gothic" charset="0"/>
              </a:rPr>
              <a:t>Rasmussen (2009) </a:t>
            </a:r>
            <a:r>
              <a:rPr lang="en-US" altLang="en-US" sz="1100" dirty="0" err="1" smtClean="0">
                <a:solidFill>
                  <a:schemeClr val="bg1"/>
                </a:solidFill>
                <a:latin typeface="Century Gothic" charset="0"/>
                <a:ea typeface="Century Gothic" charset="0"/>
                <a:cs typeface="Century Gothic" charset="0"/>
              </a:rPr>
              <a:t>Curr</a:t>
            </a:r>
            <a:r>
              <a:rPr lang="en-US" altLang="en-US" sz="1100" dirty="0" smtClean="0">
                <a:solidFill>
                  <a:schemeClr val="bg1"/>
                </a:solidFill>
                <a:latin typeface="Century Gothic" charset="0"/>
                <a:ea typeface="Century Gothic" charset="0"/>
                <a:cs typeface="Century Gothic" charset="0"/>
              </a:rPr>
              <a:t>. </a:t>
            </a:r>
            <a:r>
              <a:rPr lang="en-US" altLang="en-US" sz="1100" dirty="0" err="1" smtClean="0">
                <a:solidFill>
                  <a:schemeClr val="bg1"/>
                </a:solidFill>
                <a:latin typeface="Century Gothic" charset="0"/>
                <a:ea typeface="Century Gothic" charset="0"/>
                <a:cs typeface="Century Gothic" charset="0"/>
              </a:rPr>
              <a:t>Opin</a:t>
            </a:r>
            <a:r>
              <a:rPr lang="en-US" altLang="en-US" sz="1100" dirty="0" smtClean="0">
                <a:solidFill>
                  <a:schemeClr val="bg1"/>
                </a:solidFill>
                <a:latin typeface="Century Gothic" charset="0"/>
                <a:ea typeface="Century Gothic" charset="0"/>
                <a:cs typeface="Century Gothic" charset="0"/>
              </a:rPr>
              <a:t>. </a:t>
            </a:r>
            <a:r>
              <a:rPr lang="en-US" altLang="en-US" sz="1100" dirty="0" err="1" smtClean="0">
                <a:solidFill>
                  <a:schemeClr val="bg1"/>
                </a:solidFill>
                <a:latin typeface="Century Gothic" charset="0"/>
                <a:ea typeface="Century Gothic" charset="0"/>
                <a:cs typeface="Century Gothic" charset="0"/>
              </a:rPr>
              <a:t>Clin</a:t>
            </a:r>
            <a:r>
              <a:rPr lang="en-US" altLang="en-US" sz="1100" dirty="0" smtClean="0">
                <a:solidFill>
                  <a:schemeClr val="bg1"/>
                </a:solidFill>
                <a:latin typeface="Century Gothic" charset="0"/>
                <a:ea typeface="Century Gothic" charset="0"/>
                <a:cs typeface="Century Gothic" charset="0"/>
              </a:rPr>
              <a:t>. </a:t>
            </a:r>
            <a:r>
              <a:rPr lang="en-US" altLang="en-US" sz="1100" dirty="0" err="1" smtClean="0">
                <a:solidFill>
                  <a:schemeClr val="bg1"/>
                </a:solidFill>
                <a:latin typeface="Century Gothic" charset="0"/>
                <a:ea typeface="Century Gothic" charset="0"/>
                <a:cs typeface="Century Gothic" charset="0"/>
              </a:rPr>
              <a:t>Nutr</a:t>
            </a:r>
            <a:r>
              <a:rPr lang="en-US" altLang="en-US" sz="1100" dirty="0" smtClean="0">
                <a:solidFill>
                  <a:schemeClr val="bg1"/>
                </a:solidFill>
                <a:latin typeface="Century Gothic" charset="0"/>
                <a:ea typeface="Century Gothic" charset="0"/>
                <a:cs typeface="Century Gothic" charset="0"/>
              </a:rPr>
              <a:t>. </a:t>
            </a:r>
            <a:r>
              <a:rPr lang="en-US" altLang="en-US" sz="1100" dirty="0" err="1" smtClean="0">
                <a:solidFill>
                  <a:schemeClr val="bg1"/>
                </a:solidFill>
                <a:latin typeface="Century Gothic" charset="0"/>
                <a:ea typeface="Century Gothic" charset="0"/>
                <a:cs typeface="Century Gothic" charset="0"/>
              </a:rPr>
              <a:t>Metab</a:t>
            </a:r>
            <a:r>
              <a:rPr lang="en-US" altLang="en-US" sz="1100" dirty="0" smtClean="0">
                <a:solidFill>
                  <a:schemeClr val="bg1"/>
                </a:solidFill>
                <a:latin typeface="Century Gothic" charset="0"/>
                <a:ea typeface="Century Gothic" charset="0"/>
                <a:cs typeface="Century Gothic" charset="0"/>
              </a:rPr>
              <a:t>. Care; 12, 86-90  </a:t>
            </a:r>
            <a:endParaRPr lang="en-US" altLang="en-US" sz="1100" dirty="0">
              <a:solidFill>
                <a:schemeClr val="bg1"/>
              </a:solidFill>
              <a:latin typeface="Century Gothic" charset="0"/>
              <a:ea typeface="Century Gothic" charset="0"/>
              <a:cs typeface="Century Gothic" charset="0"/>
            </a:endParaRPr>
          </a:p>
        </p:txBody>
      </p:sp>
      <p:sp>
        <p:nvSpPr>
          <p:cNvPr id="7" name="TextBox 6"/>
          <p:cNvSpPr txBox="1"/>
          <p:nvPr/>
        </p:nvSpPr>
        <p:spPr>
          <a:xfrm>
            <a:off x="0" y="303443"/>
            <a:ext cx="9436100" cy="707886"/>
          </a:xfrm>
          <a:prstGeom prst="rect">
            <a:avLst/>
          </a:prstGeom>
          <a:noFill/>
          <a:ln>
            <a:noFill/>
          </a:ln>
        </p:spPr>
        <p:txBody>
          <a:bodyPr wrap="square" rtlCol="0">
            <a:spAutoFit/>
          </a:bodyPr>
          <a:lstStyle/>
          <a:p>
            <a:r>
              <a:rPr lang="en-US" sz="4000" b="1" dirty="0" smtClean="0">
                <a:latin typeface="Avenir Book" charset="0"/>
                <a:ea typeface="Avenir Book" charset="0"/>
                <a:cs typeface="Avenir Book" charset="0"/>
              </a:rPr>
              <a:t>Skewed Protein Intake in Older Adults</a:t>
            </a:r>
            <a:endParaRPr lang="en-US" sz="4000" b="1" dirty="0">
              <a:latin typeface="Avenir Book" charset="0"/>
              <a:ea typeface="Avenir Book" charset="0"/>
              <a:cs typeface="Avenir Book"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444" y="1816010"/>
            <a:ext cx="5588715" cy="3417424"/>
          </a:xfrm>
          <a:prstGeom prst="rect">
            <a:avLst/>
          </a:prstGeom>
        </p:spPr>
      </p:pic>
      <p:sp>
        <p:nvSpPr>
          <p:cNvPr id="2" name="TextBox 1"/>
          <p:cNvSpPr txBox="1"/>
          <p:nvPr/>
        </p:nvSpPr>
        <p:spPr>
          <a:xfrm>
            <a:off x="2467654" y="4057499"/>
            <a:ext cx="831966" cy="369332"/>
          </a:xfrm>
          <a:prstGeom prst="rect">
            <a:avLst/>
          </a:prstGeom>
          <a:solidFill>
            <a:srgbClr val="800000"/>
          </a:solidFill>
        </p:spPr>
        <p:txBody>
          <a:bodyPr wrap="none" rtlCol="0">
            <a:spAutoFit/>
          </a:bodyPr>
          <a:lstStyle/>
          <a:p>
            <a:r>
              <a:rPr lang="en-US" dirty="0" smtClean="0">
                <a:solidFill>
                  <a:srgbClr val="FFFFFF"/>
                </a:solidFill>
              </a:rPr>
              <a:t>10-15g</a:t>
            </a:r>
            <a:endParaRPr lang="en-US" dirty="0">
              <a:solidFill>
                <a:srgbClr val="FFFFFF"/>
              </a:solidFill>
            </a:endParaRPr>
          </a:p>
        </p:txBody>
      </p:sp>
      <p:sp>
        <p:nvSpPr>
          <p:cNvPr id="11" name="TextBox 10"/>
          <p:cNvSpPr txBox="1"/>
          <p:nvPr/>
        </p:nvSpPr>
        <p:spPr>
          <a:xfrm>
            <a:off x="3435722" y="2619937"/>
            <a:ext cx="831966" cy="369332"/>
          </a:xfrm>
          <a:prstGeom prst="rect">
            <a:avLst/>
          </a:prstGeom>
          <a:solidFill>
            <a:srgbClr val="800000"/>
          </a:solidFill>
        </p:spPr>
        <p:txBody>
          <a:bodyPr wrap="none" rtlCol="0">
            <a:spAutoFit/>
          </a:bodyPr>
          <a:lstStyle/>
          <a:p>
            <a:r>
              <a:rPr lang="en-US" dirty="0" smtClean="0">
                <a:solidFill>
                  <a:srgbClr val="FFFFFF"/>
                </a:solidFill>
              </a:rPr>
              <a:t>16-22g</a:t>
            </a:r>
            <a:endParaRPr lang="en-US" dirty="0">
              <a:solidFill>
                <a:srgbClr val="FFFFFF"/>
              </a:solidFill>
            </a:endParaRPr>
          </a:p>
        </p:txBody>
      </p:sp>
      <p:sp>
        <p:nvSpPr>
          <p:cNvPr id="12" name="TextBox 11"/>
          <p:cNvSpPr txBox="1"/>
          <p:nvPr/>
        </p:nvSpPr>
        <p:spPr>
          <a:xfrm>
            <a:off x="4553287" y="2044235"/>
            <a:ext cx="642273" cy="369332"/>
          </a:xfrm>
          <a:prstGeom prst="rect">
            <a:avLst/>
          </a:prstGeom>
          <a:solidFill>
            <a:srgbClr val="800000"/>
          </a:solidFill>
        </p:spPr>
        <p:txBody>
          <a:bodyPr wrap="none" rtlCol="0">
            <a:spAutoFit/>
          </a:bodyPr>
          <a:lstStyle/>
          <a:p>
            <a:r>
              <a:rPr lang="en-US" dirty="0">
                <a:solidFill>
                  <a:srgbClr val="FFFFFF"/>
                </a:solidFill>
              </a:rPr>
              <a:t>~</a:t>
            </a:r>
            <a:r>
              <a:rPr lang="en-US" dirty="0" smtClean="0">
                <a:solidFill>
                  <a:srgbClr val="FFFFFF"/>
                </a:solidFill>
              </a:rPr>
              <a:t>30g</a:t>
            </a:r>
            <a:endParaRPr lang="en-US" dirty="0">
              <a:solidFill>
                <a:srgbClr val="FFFFFF"/>
              </a:solidFill>
            </a:endParaRPr>
          </a:p>
        </p:txBody>
      </p:sp>
      <p:sp>
        <p:nvSpPr>
          <p:cNvPr id="3" name="TextBox 2"/>
          <p:cNvSpPr txBox="1"/>
          <p:nvPr/>
        </p:nvSpPr>
        <p:spPr>
          <a:xfrm>
            <a:off x="2673205" y="2044235"/>
            <a:ext cx="1371514" cy="400110"/>
          </a:xfrm>
          <a:prstGeom prst="rect">
            <a:avLst/>
          </a:prstGeom>
          <a:noFill/>
        </p:spPr>
        <p:txBody>
          <a:bodyPr wrap="none" rtlCol="0">
            <a:spAutoFit/>
          </a:bodyPr>
          <a:lstStyle/>
          <a:p>
            <a:r>
              <a:rPr lang="en-US" sz="2000" dirty="0" smtClean="0"/>
              <a:t>Suboptimal</a:t>
            </a:r>
            <a:endParaRPr lang="en-US" sz="2000" dirty="0"/>
          </a:p>
        </p:txBody>
      </p:sp>
      <p:cxnSp>
        <p:nvCxnSpPr>
          <p:cNvPr id="6" name="Straight Arrow Connector 5"/>
          <p:cNvCxnSpPr/>
          <p:nvPr/>
        </p:nvCxnSpPr>
        <p:spPr>
          <a:xfrm flipV="1">
            <a:off x="5859102" y="3976508"/>
            <a:ext cx="0" cy="1282326"/>
          </a:xfrm>
          <a:prstGeom prst="straightConnector1">
            <a:avLst/>
          </a:prstGeom>
          <a:ln w="73025">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25698" y="5270415"/>
            <a:ext cx="2371162" cy="369332"/>
          </a:xfrm>
          <a:prstGeom prst="rect">
            <a:avLst/>
          </a:prstGeom>
          <a:solidFill>
            <a:srgbClr val="FFC000"/>
          </a:solidFill>
        </p:spPr>
        <p:txBody>
          <a:bodyPr wrap="none" rtlCol="0">
            <a:spAutoFit/>
          </a:bodyPr>
          <a:lstStyle/>
          <a:p>
            <a:r>
              <a:rPr lang="en-US" dirty="0" smtClean="0"/>
              <a:t>*Missed opportunities!</a:t>
            </a:r>
            <a:endParaRPr lang="en-US" dirty="0"/>
          </a:p>
        </p:txBody>
      </p:sp>
      <p:cxnSp>
        <p:nvCxnSpPr>
          <p:cNvPr id="13" name="Straight Arrow Connector 12"/>
          <p:cNvCxnSpPr>
            <a:stCxn id="9" idx="1"/>
          </p:cNvCxnSpPr>
          <p:nvPr/>
        </p:nvCxnSpPr>
        <p:spPr>
          <a:xfrm flipH="1" flipV="1">
            <a:off x="3833024" y="3799403"/>
            <a:ext cx="1492674" cy="1655678"/>
          </a:xfrm>
          <a:prstGeom prst="straightConnector1">
            <a:avLst/>
          </a:prstGeom>
          <a:ln w="73025">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3022600" y="4426831"/>
            <a:ext cx="2368703" cy="1093331"/>
          </a:xfrm>
          <a:prstGeom prst="straightConnector1">
            <a:avLst/>
          </a:prstGeom>
          <a:ln w="73025">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4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3"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08" y="272470"/>
            <a:ext cx="8664777" cy="707886"/>
          </a:xfrm>
          <a:prstGeom prst="rect">
            <a:avLst/>
          </a:prstGeom>
          <a:noFill/>
          <a:ln>
            <a:noFill/>
          </a:ln>
        </p:spPr>
        <p:txBody>
          <a:bodyPr wrap="square" rtlCol="0">
            <a:spAutoFit/>
          </a:bodyPr>
          <a:lstStyle/>
          <a:p>
            <a:r>
              <a:rPr lang="en-US" sz="4000" b="1" dirty="0">
                <a:latin typeface="Avenir Book" charset="0"/>
                <a:ea typeface="Avenir Book" charset="0"/>
                <a:cs typeface="Avenir Book" charset="0"/>
              </a:rPr>
              <a:t>B</a:t>
            </a:r>
            <a:r>
              <a:rPr lang="en-US" sz="4000" b="1" dirty="0" smtClean="0">
                <a:latin typeface="Avenir Book" charset="0"/>
                <a:ea typeface="Avenir Book" charset="0"/>
                <a:cs typeface="Avenir Book" charset="0"/>
              </a:rPr>
              <a:t>alanced (and increased) Intake</a:t>
            </a:r>
            <a:endParaRPr lang="en-US" sz="4000" b="1" dirty="0">
              <a:latin typeface="Avenir Book" charset="0"/>
              <a:ea typeface="Avenir Book" charset="0"/>
              <a:cs typeface="Avenir Book" charset="0"/>
            </a:endParaRPr>
          </a:p>
        </p:txBody>
      </p:sp>
      <p:sp>
        <p:nvSpPr>
          <p:cNvPr id="12" name="TextBox 5"/>
          <p:cNvSpPr txBox="1">
            <a:spLocks noChangeArrowheads="1"/>
          </p:cNvSpPr>
          <p:nvPr/>
        </p:nvSpPr>
        <p:spPr bwMode="auto">
          <a:xfrm>
            <a:off x="31045" y="6560513"/>
            <a:ext cx="66294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dirty="0" err="1" smtClean="0">
                <a:solidFill>
                  <a:schemeClr val="bg1"/>
                </a:solidFill>
                <a:latin typeface="Century Gothic" charset="0"/>
                <a:ea typeface="Century Gothic" charset="0"/>
                <a:cs typeface="Century Gothic" charset="0"/>
              </a:rPr>
              <a:t>Paddon</a:t>
            </a:r>
            <a:r>
              <a:rPr lang="en-US" altLang="en-US" sz="1100" dirty="0" smtClean="0">
                <a:solidFill>
                  <a:schemeClr val="bg1"/>
                </a:solidFill>
                <a:latin typeface="Century Gothic" charset="0"/>
                <a:ea typeface="Century Gothic" charset="0"/>
                <a:cs typeface="Century Gothic" charset="0"/>
              </a:rPr>
              <a:t>-Jones </a:t>
            </a:r>
            <a:r>
              <a:rPr lang="en-US" altLang="en-US" sz="1100" dirty="0">
                <a:solidFill>
                  <a:schemeClr val="bg1"/>
                </a:solidFill>
                <a:latin typeface="Century Gothic" charset="0"/>
                <a:ea typeface="Century Gothic" charset="0"/>
                <a:cs typeface="Century Gothic" charset="0"/>
              </a:rPr>
              <a:t>&amp; </a:t>
            </a:r>
            <a:r>
              <a:rPr lang="en-US" altLang="en-US" sz="1100" dirty="0" smtClean="0">
                <a:solidFill>
                  <a:schemeClr val="bg1"/>
                </a:solidFill>
                <a:latin typeface="Century Gothic" charset="0"/>
                <a:ea typeface="Century Gothic" charset="0"/>
                <a:cs typeface="Century Gothic" charset="0"/>
              </a:rPr>
              <a:t>Rasmussen (2009)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445" y="1816010"/>
            <a:ext cx="5588715" cy="3417424"/>
          </a:xfrm>
          <a:prstGeom prst="rect">
            <a:avLst/>
          </a:prstGeom>
        </p:spPr>
      </p:pic>
      <p:sp>
        <p:nvSpPr>
          <p:cNvPr id="2" name="Left Arrow 1"/>
          <p:cNvSpPr/>
          <p:nvPr/>
        </p:nvSpPr>
        <p:spPr>
          <a:xfrm>
            <a:off x="6246571" y="4000716"/>
            <a:ext cx="960217" cy="505896"/>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977545" y="6560513"/>
            <a:ext cx="3252814" cy="261610"/>
          </a:xfrm>
          <a:prstGeom prst="rect">
            <a:avLst/>
          </a:prstGeom>
          <a:noFill/>
        </p:spPr>
        <p:txBody>
          <a:bodyPr wrap="none" rtlCol="0">
            <a:spAutoFit/>
          </a:bodyPr>
          <a:lstStyle/>
          <a:p>
            <a:r>
              <a:rPr lang="en-US" sz="1100" baseline="30000" dirty="0">
                <a:solidFill>
                  <a:schemeClr val="bg1"/>
                </a:solidFill>
                <a:latin typeface="Century Gothic"/>
                <a:cs typeface="Century Gothic"/>
              </a:rPr>
              <a:t>1</a:t>
            </a:r>
            <a:r>
              <a:rPr lang="en-US" sz="1100" dirty="0" smtClean="0">
                <a:solidFill>
                  <a:schemeClr val="bg1"/>
                </a:solidFill>
                <a:latin typeface="Century Gothic"/>
                <a:cs typeface="Century Gothic"/>
              </a:rPr>
              <a:t>Groen BBL Am J </a:t>
            </a:r>
            <a:r>
              <a:rPr lang="en-US" sz="1100" dirty="0" err="1" smtClean="0">
                <a:solidFill>
                  <a:schemeClr val="bg1"/>
                </a:solidFill>
                <a:latin typeface="Century Gothic"/>
                <a:cs typeface="Century Gothic"/>
              </a:rPr>
              <a:t>Physiol</a:t>
            </a:r>
            <a:r>
              <a:rPr lang="en-US" sz="1100" dirty="0" smtClean="0">
                <a:solidFill>
                  <a:schemeClr val="bg1"/>
                </a:solidFill>
                <a:latin typeface="Century Gothic"/>
                <a:cs typeface="Century Gothic"/>
              </a:rPr>
              <a:t> </a:t>
            </a:r>
            <a:r>
              <a:rPr lang="en-US" sz="1100" dirty="0" err="1" smtClean="0">
                <a:solidFill>
                  <a:schemeClr val="bg1"/>
                </a:solidFill>
                <a:latin typeface="Century Gothic"/>
                <a:cs typeface="Century Gothic"/>
              </a:rPr>
              <a:t>Endocrinol</a:t>
            </a:r>
            <a:r>
              <a:rPr lang="en-US" sz="1100" dirty="0" smtClean="0">
                <a:solidFill>
                  <a:schemeClr val="bg1"/>
                </a:solidFill>
                <a:latin typeface="Century Gothic"/>
                <a:cs typeface="Century Gothic"/>
              </a:rPr>
              <a:t> Met 2012</a:t>
            </a:r>
            <a:endParaRPr lang="en-US" sz="1100" dirty="0">
              <a:solidFill>
                <a:schemeClr val="bg1"/>
              </a:solidFill>
              <a:latin typeface="Century Gothic"/>
              <a:cs typeface="Century Gothic"/>
            </a:endParaRPr>
          </a:p>
        </p:txBody>
      </p:sp>
      <p:sp>
        <p:nvSpPr>
          <p:cNvPr id="4" name="TextBox 3"/>
          <p:cNvSpPr txBox="1"/>
          <p:nvPr/>
        </p:nvSpPr>
        <p:spPr>
          <a:xfrm>
            <a:off x="6660445" y="4094787"/>
            <a:ext cx="262662" cy="276999"/>
          </a:xfrm>
          <a:prstGeom prst="rect">
            <a:avLst/>
          </a:prstGeom>
          <a:noFill/>
        </p:spPr>
        <p:txBody>
          <a:bodyPr wrap="none" rtlCol="0">
            <a:spAutoFit/>
          </a:bodyPr>
          <a:lstStyle/>
          <a:p>
            <a:r>
              <a:rPr lang="en-US" sz="1200" dirty="0" smtClean="0">
                <a:solidFill>
                  <a:srgbClr val="FFFFFF"/>
                </a:solidFill>
              </a:rPr>
              <a:t>1</a:t>
            </a:r>
            <a:endParaRPr lang="en-US" sz="1200" dirty="0">
              <a:solidFill>
                <a:srgbClr val="FFFFFF"/>
              </a:solidFill>
            </a:endParaRPr>
          </a:p>
        </p:txBody>
      </p:sp>
    </p:spTree>
    <p:extLst>
      <p:ext uri="{BB962C8B-B14F-4D97-AF65-F5344CB8AC3E}">
        <p14:creationId xmlns:p14="http://schemas.microsoft.com/office/powerpoint/2010/main" val="153052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4312" y="1367377"/>
            <a:ext cx="8643937" cy="1259969"/>
          </a:xfrm>
        </p:spPr>
        <p:txBody>
          <a:bodyPr>
            <a:noAutofit/>
          </a:bodyPr>
          <a:lstStyle/>
          <a:p>
            <a:pPr algn="ctr"/>
            <a:r>
              <a:rPr lang="en-CA" sz="3600" dirty="0" smtClean="0">
                <a:latin typeface="Avenir Book" charset="0"/>
                <a:ea typeface="Avenir Book" charset="0"/>
                <a:cs typeface="Avenir Book" charset="0"/>
              </a:rPr>
              <a:t>When are we in our </a:t>
            </a:r>
            <a:br>
              <a:rPr lang="en-CA" sz="3600" dirty="0" smtClean="0">
                <a:latin typeface="Avenir Book" charset="0"/>
                <a:ea typeface="Avenir Book" charset="0"/>
                <a:cs typeface="Avenir Book" charset="0"/>
              </a:rPr>
            </a:br>
            <a:r>
              <a:rPr lang="en-CA" sz="3600" dirty="0" smtClean="0">
                <a:latin typeface="Avenir Book" charset="0"/>
                <a:ea typeface="Avenir Book" charset="0"/>
                <a:cs typeface="Avenir Book" charset="0"/>
              </a:rPr>
              <a:t>longest period</a:t>
            </a:r>
            <a:br>
              <a:rPr lang="en-CA" sz="3600" dirty="0" smtClean="0">
                <a:latin typeface="Avenir Book" charset="0"/>
                <a:ea typeface="Avenir Book" charset="0"/>
                <a:cs typeface="Avenir Book" charset="0"/>
              </a:rPr>
            </a:br>
            <a:r>
              <a:rPr lang="en-CA" sz="3600" dirty="0" smtClean="0">
                <a:latin typeface="Avenir Book" charset="0"/>
                <a:ea typeface="Avenir Book" charset="0"/>
                <a:cs typeface="Avenir Book" charset="0"/>
              </a:rPr>
              <a:t>of muscle loss?</a:t>
            </a:r>
            <a:endParaRPr lang="en-CA" sz="3600" dirty="0">
              <a:latin typeface="Avenir Book" charset="0"/>
              <a:ea typeface="Avenir Book" charset="0"/>
              <a:cs typeface="Avenir Book" charset="0"/>
            </a:endParaRPr>
          </a:p>
        </p:txBody>
      </p:sp>
      <p:sp>
        <p:nvSpPr>
          <p:cNvPr id="5" name="Subtitle 4"/>
          <p:cNvSpPr>
            <a:spLocks noGrp="1"/>
          </p:cNvSpPr>
          <p:nvPr>
            <p:ph type="subTitle" idx="1"/>
          </p:nvPr>
        </p:nvSpPr>
        <p:spPr>
          <a:xfrm>
            <a:off x="784343" y="4500955"/>
            <a:ext cx="3049587" cy="449262"/>
          </a:xfrm>
          <a:solidFill>
            <a:srgbClr val="FFC000"/>
          </a:solidFill>
        </p:spPr>
        <p:txBody>
          <a:bodyPr/>
          <a:lstStyle/>
          <a:p>
            <a:r>
              <a:rPr lang="en-CA" i="1" dirty="0" smtClean="0">
                <a:solidFill>
                  <a:schemeClr val="tx1"/>
                </a:solidFill>
              </a:rPr>
              <a:t>While we are sleeping…</a:t>
            </a:r>
            <a:endParaRPr lang="en-CA" i="1"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280" y="3718493"/>
            <a:ext cx="3636728" cy="2014187"/>
          </a:xfrm>
          <a:prstGeom prst="rect">
            <a:avLst/>
          </a:prstGeom>
        </p:spPr>
      </p:pic>
    </p:spTree>
    <p:extLst>
      <p:ext uri="{BB962C8B-B14F-4D97-AF65-F5344CB8AC3E}">
        <p14:creationId xmlns:p14="http://schemas.microsoft.com/office/powerpoint/2010/main" val="108469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1065" y="1283053"/>
            <a:ext cx="8171631" cy="1793797"/>
          </a:xfrm>
        </p:spPr>
        <p:txBody>
          <a:bodyPr>
            <a:normAutofit fontScale="90000"/>
          </a:bodyPr>
          <a:lstStyle/>
          <a:p>
            <a:pPr algn="ctr"/>
            <a:r>
              <a:rPr lang="en-CA" dirty="0" smtClean="0">
                <a:latin typeface="Avenir Book" charset="0"/>
                <a:ea typeface="Avenir Book" charset="0"/>
                <a:cs typeface="Avenir Book" charset="0"/>
              </a:rPr>
              <a:t>Older persons require </a:t>
            </a:r>
            <a:r>
              <a:rPr lang="en-CA" u="sng" dirty="0" smtClean="0">
                <a:latin typeface="Avenir Book" charset="0"/>
                <a:ea typeface="Avenir Book" charset="0"/>
                <a:cs typeface="Avenir Book" charset="0"/>
              </a:rPr>
              <a:t>larger doses of protein</a:t>
            </a:r>
            <a:r>
              <a:rPr lang="en-CA" dirty="0" smtClean="0">
                <a:latin typeface="Avenir Book" charset="0"/>
                <a:ea typeface="Avenir Book" charset="0"/>
                <a:cs typeface="Avenir Book" charset="0"/>
              </a:rPr>
              <a:t> to stimulate MPS on a </a:t>
            </a:r>
            <a:r>
              <a:rPr lang="en-CA" u="sng" dirty="0" smtClean="0">
                <a:latin typeface="Avenir Book" charset="0"/>
                <a:ea typeface="Avenir Book" charset="0"/>
                <a:cs typeface="Avenir Book" charset="0"/>
              </a:rPr>
              <a:t>per meal basis </a:t>
            </a:r>
            <a:r>
              <a:rPr lang="en-CA" dirty="0" smtClean="0">
                <a:latin typeface="Avenir Book" charset="0"/>
                <a:ea typeface="Avenir Book" charset="0"/>
                <a:cs typeface="Avenir Book" charset="0"/>
              </a:rPr>
              <a:t>than recommended</a:t>
            </a:r>
            <a:endParaRPr lang="en-CA" dirty="0">
              <a:latin typeface="Avenir Book" charset="0"/>
              <a:ea typeface="Avenir Book" charset="0"/>
              <a:cs typeface="Avenir Boo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332" y="3940404"/>
            <a:ext cx="228600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880" y="3940404"/>
            <a:ext cx="2339315" cy="2207665"/>
          </a:xfrm>
          <a:prstGeom prst="rect">
            <a:avLst/>
          </a:prstGeom>
        </p:spPr>
      </p:pic>
    </p:spTree>
    <p:extLst>
      <p:ext uri="{BB962C8B-B14F-4D97-AF65-F5344CB8AC3E}">
        <p14:creationId xmlns:p14="http://schemas.microsoft.com/office/powerpoint/2010/main" val="115630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96988"/>
            <a:ext cx="8229600" cy="5238894"/>
          </a:xfrm>
        </p:spPr>
        <p:txBody>
          <a:bodyPr>
            <a:normAutofit/>
          </a:bodyPr>
          <a:lstStyle/>
          <a:p>
            <a:pPr marL="514350" indent="-514350">
              <a:buFont typeface="+mj-lt"/>
              <a:buAutoNum type="arabicPeriod"/>
              <a:defRPr/>
            </a:pPr>
            <a:r>
              <a:rPr lang="en-US" sz="2800" dirty="0" smtClean="0">
                <a:solidFill>
                  <a:schemeClr val="bg1">
                    <a:lumMod val="65000"/>
                  </a:schemeClr>
                </a:solidFill>
                <a:latin typeface="Avenir Book" charset="0"/>
                <a:ea typeface="Avenir Book" charset="0"/>
                <a:cs typeface="Avenir Book" charset="0"/>
              </a:rPr>
              <a:t>Quantity matters</a:t>
            </a:r>
            <a:r>
              <a:rPr lang="mr-IN" sz="2800" dirty="0" smtClean="0">
                <a:solidFill>
                  <a:schemeClr val="bg1">
                    <a:lumMod val="65000"/>
                  </a:schemeClr>
                </a:solidFill>
                <a:latin typeface="Avenir Book" charset="0"/>
                <a:ea typeface="Avenir Book" charset="0"/>
                <a:cs typeface="Avenir Book" charset="0"/>
              </a:rPr>
              <a:t>…</a:t>
            </a:r>
            <a:r>
              <a:rPr lang="en-CA" sz="2800" dirty="0" smtClean="0">
                <a:solidFill>
                  <a:schemeClr val="bg1">
                    <a:lumMod val="65000"/>
                  </a:schemeClr>
                </a:solidFill>
                <a:latin typeface="Avenir Book" charset="0"/>
                <a:ea typeface="Avenir Book" charset="0"/>
                <a:cs typeface="Avenir Book" charset="0"/>
              </a:rPr>
              <a:t>..older adults need </a:t>
            </a:r>
            <a:r>
              <a:rPr lang="en-CA" sz="2800" b="1" i="1" u="sng" dirty="0" smtClean="0">
                <a:solidFill>
                  <a:schemeClr val="bg1">
                    <a:lumMod val="65000"/>
                  </a:schemeClr>
                </a:solidFill>
                <a:latin typeface="Avenir Book" charset="0"/>
                <a:ea typeface="Avenir Book" charset="0"/>
                <a:cs typeface="Avenir Book" charset="0"/>
              </a:rPr>
              <a:t>more protein </a:t>
            </a:r>
            <a:r>
              <a:rPr lang="en-CA" sz="2800" dirty="0" smtClean="0">
                <a:solidFill>
                  <a:schemeClr val="bg1">
                    <a:lumMod val="65000"/>
                  </a:schemeClr>
                </a:solidFill>
                <a:latin typeface="Avenir Book" charset="0"/>
                <a:ea typeface="Avenir Book" charset="0"/>
                <a:cs typeface="Avenir Book" charset="0"/>
              </a:rPr>
              <a:t>to stimulate synthesis</a:t>
            </a:r>
          </a:p>
          <a:p>
            <a:pPr marL="514350" indent="-514350">
              <a:buFont typeface="+mj-lt"/>
              <a:buAutoNum type="arabicPeriod"/>
              <a:defRPr/>
            </a:pPr>
            <a:endParaRPr lang="en-CA" sz="2800" dirty="0" smtClean="0">
              <a:solidFill>
                <a:schemeClr val="bg1">
                  <a:lumMod val="65000"/>
                </a:schemeClr>
              </a:solidFill>
              <a:latin typeface="Avenir Book" charset="0"/>
              <a:ea typeface="Avenir Book" charset="0"/>
              <a:cs typeface="Avenir Book" charset="0"/>
            </a:endParaRPr>
          </a:p>
          <a:p>
            <a:pPr marL="514350" indent="-514350">
              <a:buFont typeface="+mj-lt"/>
              <a:buAutoNum type="arabicPeriod"/>
              <a:defRPr/>
            </a:pPr>
            <a:r>
              <a:rPr lang="en-CA" sz="2800" dirty="0" smtClean="0">
                <a:solidFill>
                  <a:schemeClr val="bg1">
                    <a:lumMod val="65000"/>
                  </a:schemeClr>
                </a:solidFill>
                <a:latin typeface="Avenir Book" charset="0"/>
                <a:ea typeface="Avenir Book" charset="0"/>
                <a:cs typeface="Avenir Book" charset="0"/>
              </a:rPr>
              <a:t>Timing matters</a:t>
            </a:r>
            <a:r>
              <a:rPr lang="mr-IN" sz="2800" dirty="0" smtClean="0">
                <a:solidFill>
                  <a:schemeClr val="bg1">
                    <a:lumMod val="65000"/>
                  </a:schemeClr>
                </a:solidFill>
                <a:latin typeface="Avenir Book" charset="0"/>
                <a:ea typeface="Avenir Book" charset="0"/>
                <a:cs typeface="Avenir Book" charset="0"/>
              </a:rPr>
              <a:t>……</a:t>
            </a:r>
            <a:r>
              <a:rPr lang="en-CA" sz="2800" dirty="0" smtClean="0">
                <a:solidFill>
                  <a:schemeClr val="bg1">
                    <a:lumMod val="65000"/>
                  </a:schemeClr>
                </a:solidFill>
                <a:latin typeface="Avenir Book" charset="0"/>
                <a:ea typeface="Avenir Book" charset="0"/>
                <a:cs typeface="Avenir Book" charset="0"/>
              </a:rPr>
              <a:t>older adults need </a:t>
            </a:r>
            <a:r>
              <a:rPr lang="en-CA" sz="2800" b="1" i="1" u="sng" dirty="0" smtClean="0">
                <a:solidFill>
                  <a:schemeClr val="bg1">
                    <a:lumMod val="65000"/>
                  </a:schemeClr>
                </a:solidFill>
                <a:latin typeface="Avenir Book" charset="0"/>
                <a:ea typeface="Avenir Book" charset="0"/>
                <a:cs typeface="Avenir Book" charset="0"/>
              </a:rPr>
              <a:t>protein more often</a:t>
            </a:r>
            <a:r>
              <a:rPr lang="en-CA" sz="2800" i="1" dirty="0" smtClean="0">
                <a:solidFill>
                  <a:schemeClr val="bg1">
                    <a:lumMod val="65000"/>
                  </a:schemeClr>
                </a:solidFill>
                <a:latin typeface="Avenir Book" charset="0"/>
                <a:ea typeface="Avenir Book" charset="0"/>
                <a:cs typeface="Avenir Book" charset="0"/>
              </a:rPr>
              <a:t> </a:t>
            </a:r>
            <a:r>
              <a:rPr lang="en-CA" sz="2800" dirty="0" smtClean="0">
                <a:solidFill>
                  <a:schemeClr val="bg1">
                    <a:lumMod val="65000"/>
                  </a:schemeClr>
                </a:solidFill>
                <a:latin typeface="Avenir Book" charset="0"/>
                <a:ea typeface="Avenir Book" charset="0"/>
                <a:cs typeface="Avenir Book" charset="0"/>
              </a:rPr>
              <a:t>for positive protein balance</a:t>
            </a:r>
          </a:p>
          <a:p>
            <a:pPr marL="514350" indent="-514350">
              <a:buFont typeface="+mj-lt"/>
              <a:buAutoNum type="arabicPeriod"/>
              <a:defRPr/>
            </a:pPr>
            <a:endParaRPr lang="en-CA" sz="2800" dirty="0" smtClean="0">
              <a:latin typeface="Avenir Book" charset="0"/>
              <a:ea typeface="Avenir Book" charset="0"/>
              <a:cs typeface="Avenir Book" charset="0"/>
            </a:endParaRPr>
          </a:p>
          <a:p>
            <a:pPr marL="514350" indent="-514350">
              <a:buFont typeface="+mj-lt"/>
              <a:buAutoNum type="arabicPeriod"/>
              <a:defRPr/>
            </a:pPr>
            <a:r>
              <a:rPr lang="en-CA" sz="2800" dirty="0" smtClean="0">
                <a:latin typeface="Avenir Book" charset="0"/>
                <a:ea typeface="Avenir Book" charset="0"/>
                <a:cs typeface="Avenir Book" charset="0"/>
              </a:rPr>
              <a:t>Quality matters</a:t>
            </a:r>
            <a:r>
              <a:rPr lang="mr-IN" sz="2800" dirty="0" smtClean="0">
                <a:latin typeface="Avenir Book" charset="0"/>
                <a:ea typeface="Avenir Book" charset="0"/>
                <a:cs typeface="Avenir Book" charset="0"/>
              </a:rPr>
              <a:t>……</a:t>
            </a:r>
            <a:r>
              <a:rPr lang="en-CA" sz="2800" b="1" i="1" u="sng" dirty="0" smtClean="0">
                <a:solidFill>
                  <a:srgbClr val="C00000"/>
                </a:solidFill>
                <a:latin typeface="Avenir Book" charset="0"/>
                <a:ea typeface="Avenir Book" charset="0"/>
                <a:cs typeface="Avenir Book" charset="0"/>
              </a:rPr>
              <a:t>leucine rich protein </a:t>
            </a:r>
            <a:r>
              <a:rPr lang="en-CA" sz="2800" dirty="0" smtClean="0">
                <a:solidFill>
                  <a:srgbClr val="C00000"/>
                </a:solidFill>
                <a:latin typeface="Avenir Book" charset="0"/>
                <a:ea typeface="Avenir Book" charset="0"/>
                <a:cs typeface="Avenir Book" charset="0"/>
              </a:rPr>
              <a:t>sources are superior in stimulating protein synthesis </a:t>
            </a:r>
            <a:endParaRPr lang="en-US" sz="2800" dirty="0">
              <a:solidFill>
                <a:srgbClr val="C00000"/>
              </a:solidFill>
              <a:latin typeface="Avenir Book" charset="0"/>
              <a:ea typeface="Avenir Book" charset="0"/>
              <a:cs typeface="Avenir Book" charset="0"/>
            </a:endParaRPr>
          </a:p>
        </p:txBody>
      </p:sp>
      <p:sp>
        <p:nvSpPr>
          <p:cNvPr id="4" name="TextBox 3"/>
          <p:cNvSpPr txBox="1"/>
          <p:nvPr/>
        </p:nvSpPr>
        <p:spPr>
          <a:xfrm>
            <a:off x="0" y="142875"/>
            <a:ext cx="3430747" cy="830997"/>
          </a:xfrm>
          <a:prstGeom prst="rect">
            <a:avLst/>
          </a:prstGeom>
          <a:noFill/>
        </p:spPr>
        <p:txBody>
          <a:bodyPr wrap="none" rtlCol="0">
            <a:spAutoFit/>
          </a:bodyPr>
          <a:lstStyle/>
          <a:p>
            <a:r>
              <a:rPr lang="en-CA" sz="4000" b="1" dirty="0" smtClean="0">
                <a:solidFill>
                  <a:srgbClr val="000000"/>
                </a:solidFill>
                <a:latin typeface="Avenir Book" charset="0"/>
                <a:ea typeface="Avenir Book" charset="0"/>
                <a:cs typeface="Avenir Book" charset="0"/>
              </a:rPr>
              <a:t>Strategies</a:t>
            </a:r>
            <a:r>
              <a:rPr lang="mr-IN" sz="4800" dirty="0" smtClean="0">
                <a:solidFill>
                  <a:srgbClr val="000000"/>
                </a:solidFill>
                <a:latin typeface="Avenir Book" charset="0"/>
                <a:ea typeface="Avenir Book" charset="0"/>
                <a:cs typeface="Avenir Book" charset="0"/>
              </a:rPr>
              <a:t>…</a:t>
            </a:r>
            <a:r>
              <a:rPr lang="en-CA" sz="4800" dirty="0" smtClean="0">
                <a:solidFill>
                  <a:srgbClr val="000000"/>
                </a:solidFill>
                <a:latin typeface="Avenir Book" charset="0"/>
                <a:ea typeface="Avenir Book" charset="0"/>
                <a:cs typeface="Avenir Book" charset="0"/>
              </a:rPr>
              <a:t>..</a:t>
            </a:r>
            <a:endParaRPr lang="en-US" sz="4800" dirty="0">
              <a:solidFill>
                <a:srgbClr val="000000"/>
              </a:solidFill>
              <a:latin typeface="Avenir Book" charset="0"/>
              <a:ea typeface="Avenir Book" charset="0"/>
              <a:cs typeface="Avenir Book" charset="0"/>
            </a:endParaRPr>
          </a:p>
        </p:txBody>
      </p:sp>
    </p:spTree>
    <p:extLst>
      <p:ext uri="{BB962C8B-B14F-4D97-AF65-F5344CB8AC3E}">
        <p14:creationId xmlns:p14="http://schemas.microsoft.com/office/powerpoint/2010/main" val="19122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9C9A9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83459" y="1260475"/>
            <a:ext cx="8344641" cy="4351338"/>
          </a:xfrm>
        </p:spPr>
        <p:txBody>
          <a:bodyPr>
            <a:normAutofit/>
          </a:bodyPr>
          <a:lstStyle/>
          <a:p>
            <a:r>
              <a:rPr lang="en-CA" dirty="0" smtClean="0">
                <a:latin typeface="Avenir Book" charset="0"/>
                <a:ea typeface="Avenir Book" charset="0"/>
                <a:cs typeface="Avenir Book" charset="0"/>
              </a:rPr>
              <a:t>64 years old</a:t>
            </a:r>
          </a:p>
          <a:p>
            <a:r>
              <a:rPr lang="en-CA" dirty="0" smtClean="0">
                <a:latin typeface="Avenir Book" charset="0"/>
                <a:ea typeface="Avenir Book" charset="0"/>
                <a:cs typeface="Avenir Book" charset="0"/>
              </a:rPr>
              <a:t>Annually Bob loses ~1% of his muscle mass and ~3% of his muscle strength</a:t>
            </a:r>
          </a:p>
          <a:p>
            <a:r>
              <a:rPr lang="en-CA" dirty="0" smtClean="0">
                <a:latin typeface="Avenir Book" charset="0"/>
                <a:ea typeface="Avenir Book" charset="0"/>
                <a:cs typeface="Avenir Book" charset="0"/>
              </a:rPr>
              <a:t>Increases his risk of many common medical problems-</a:t>
            </a:r>
            <a:r>
              <a:rPr lang="en-CA" i="1" dirty="0" smtClean="0">
                <a:latin typeface="Avenir Book" charset="0"/>
                <a:ea typeface="Avenir Book" charset="0"/>
                <a:cs typeface="Avenir Book" charset="0"/>
              </a:rPr>
              <a:t>including his risk of mortality</a:t>
            </a:r>
          </a:p>
        </p:txBody>
      </p:sp>
      <p:sp>
        <p:nvSpPr>
          <p:cNvPr id="7" name="Title 3"/>
          <p:cNvSpPr>
            <a:spLocks noGrp="1"/>
          </p:cNvSpPr>
          <p:nvPr>
            <p:ph type="title"/>
          </p:nvPr>
        </p:nvSpPr>
        <p:spPr>
          <a:xfrm>
            <a:off x="109456" y="247814"/>
            <a:ext cx="8818644" cy="650715"/>
          </a:xfrm>
        </p:spPr>
        <p:txBody>
          <a:bodyPr/>
          <a:lstStyle/>
          <a:p>
            <a:pPr algn="l"/>
            <a:r>
              <a:rPr lang="en-CA" sz="4000" b="1" dirty="0" smtClean="0">
                <a:latin typeface="Avenir Book" charset="0"/>
                <a:ea typeface="Avenir Book" charset="0"/>
                <a:cs typeface="Avenir Book" charset="0"/>
              </a:rPr>
              <a:t>Meet Bob</a:t>
            </a:r>
            <a:r>
              <a:rPr lang="mr-IN" sz="4000" b="1" dirty="0" smtClean="0">
                <a:latin typeface="Avenir Book" charset="0"/>
                <a:ea typeface="Avenir Book" charset="0"/>
                <a:cs typeface="Avenir Book" charset="0"/>
              </a:rPr>
              <a:t>…</a:t>
            </a:r>
            <a:r>
              <a:rPr lang="en-CA" sz="4000" b="1" dirty="0" smtClean="0">
                <a:latin typeface="Avenir Book" charset="0"/>
                <a:ea typeface="Avenir Book" charset="0"/>
                <a:cs typeface="Avenir Book" charset="0"/>
              </a:rPr>
              <a:t>..</a:t>
            </a:r>
            <a:endParaRPr lang="en-CA" sz="4000" b="1" dirty="0">
              <a:latin typeface="Avenir Book" charset="0"/>
              <a:ea typeface="Avenir Book" charset="0"/>
              <a:cs typeface="Avenir Book" charset="0"/>
            </a:endParaRPr>
          </a:p>
        </p:txBody>
      </p:sp>
      <p:pic>
        <p:nvPicPr>
          <p:cNvPr id="4" name="Picture 3"/>
          <p:cNvPicPr>
            <a:picLocks noChangeAspect="1"/>
          </p:cNvPicPr>
          <p:nvPr/>
        </p:nvPicPr>
        <p:blipFill>
          <a:blip r:embed="rId3"/>
          <a:stretch>
            <a:fillRect/>
          </a:stretch>
        </p:blipFill>
        <p:spPr>
          <a:xfrm>
            <a:off x="3216533" y="3560452"/>
            <a:ext cx="4341377" cy="2989259"/>
          </a:xfrm>
          <a:prstGeom prst="rect">
            <a:avLst/>
          </a:prstGeom>
        </p:spPr>
      </p:pic>
    </p:spTree>
    <p:extLst>
      <p:ext uri="{BB962C8B-B14F-4D97-AF65-F5344CB8AC3E}">
        <p14:creationId xmlns:p14="http://schemas.microsoft.com/office/powerpoint/2010/main" val="87383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0818"/>
            <a:ext cx="9296400" cy="769441"/>
          </a:xfrm>
          <a:prstGeom prst="rect">
            <a:avLst/>
          </a:prstGeom>
          <a:noFill/>
          <a:ln>
            <a:noFill/>
          </a:ln>
        </p:spPr>
        <p:txBody>
          <a:bodyPr wrap="square" rtlCol="0">
            <a:spAutoFit/>
          </a:bodyPr>
          <a:lstStyle/>
          <a:p>
            <a:r>
              <a:rPr lang="en-US" sz="4400" b="1" dirty="0" smtClean="0">
                <a:latin typeface="Avenir Book" charset="0"/>
                <a:ea typeface="Avenir Book" charset="0"/>
                <a:cs typeface="Avenir Book" charset="0"/>
              </a:rPr>
              <a:t>Source </a:t>
            </a:r>
            <a:r>
              <a:rPr lang="en-US" sz="4400" b="1" smtClean="0">
                <a:latin typeface="Avenir Book" charset="0"/>
                <a:ea typeface="Avenir Book" charset="0"/>
                <a:cs typeface="Avenir Book" charset="0"/>
              </a:rPr>
              <a:t>of Protein Matters</a:t>
            </a:r>
            <a:endParaRPr lang="en-US" sz="4400" b="1" dirty="0">
              <a:latin typeface="Avenir Book" charset="0"/>
              <a:ea typeface="Avenir Book" charset="0"/>
              <a:cs typeface="Avenir Book" charset="0"/>
            </a:endParaRPr>
          </a:p>
        </p:txBody>
      </p:sp>
      <p:sp>
        <p:nvSpPr>
          <p:cNvPr id="7" name="TextBox 6"/>
          <p:cNvSpPr txBox="1">
            <a:spLocks noChangeArrowheads="1"/>
          </p:cNvSpPr>
          <p:nvPr/>
        </p:nvSpPr>
        <p:spPr bwMode="auto">
          <a:xfrm>
            <a:off x="-48281" y="6557313"/>
            <a:ext cx="2668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000" dirty="0" smtClean="0">
                <a:solidFill>
                  <a:schemeClr val="bg1"/>
                </a:solidFill>
                <a:latin typeface="Avenir Book" charset="0"/>
                <a:ea typeface="Avenir Book" charset="0"/>
                <a:cs typeface="Avenir Book" charset="0"/>
              </a:rPr>
              <a:t>Tang et al.  J. Appl. </a:t>
            </a:r>
            <a:r>
              <a:rPr lang="en-US" altLang="en-US" sz="1000" dirty="0" err="1" smtClean="0">
                <a:solidFill>
                  <a:schemeClr val="bg1"/>
                </a:solidFill>
                <a:latin typeface="Avenir Book" charset="0"/>
                <a:ea typeface="Avenir Book" charset="0"/>
                <a:cs typeface="Avenir Book" charset="0"/>
              </a:rPr>
              <a:t>Physiol</a:t>
            </a:r>
            <a:r>
              <a:rPr lang="en-US" altLang="en-US" sz="1000" dirty="0" smtClean="0">
                <a:solidFill>
                  <a:schemeClr val="bg1"/>
                </a:solidFill>
                <a:latin typeface="Avenir Book" charset="0"/>
                <a:ea typeface="Avenir Book" charset="0"/>
                <a:cs typeface="Avenir Book" charset="0"/>
              </a:rPr>
              <a:t>;  2009</a:t>
            </a:r>
            <a:endParaRPr lang="en-US" altLang="en-US" sz="1000" dirty="0">
              <a:solidFill>
                <a:schemeClr val="bg1"/>
              </a:solidFill>
              <a:latin typeface="Avenir Book" charset="0"/>
              <a:ea typeface="Avenir Book" charset="0"/>
              <a:cs typeface="Avenir Book"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901" y="1816725"/>
            <a:ext cx="7708632" cy="3579734"/>
          </a:xfrm>
          <a:prstGeom prst="rect">
            <a:avLst/>
          </a:prstGeom>
        </p:spPr>
      </p:pic>
      <p:cxnSp>
        <p:nvCxnSpPr>
          <p:cNvPr id="8" name="Straight Connector 7"/>
          <p:cNvCxnSpPr/>
          <p:nvPr/>
        </p:nvCxnSpPr>
        <p:spPr>
          <a:xfrm flipV="1">
            <a:off x="2135087" y="2327564"/>
            <a:ext cx="912913" cy="3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66057" y="2008408"/>
            <a:ext cx="300082"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826197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248347"/>
            <a:ext cx="7886700" cy="859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Avenir Book" charset="0"/>
                <a:ea typeface="Avenir Book" charset="0"/>
                <a:cs typeface="Avenir Book" charset="0"/>
              </a:rPr>
              <a:t>Leucine as a Nutraceutical </a:t>
            </a:r>
            <a:endParaRPr lang="en-US" b="1" dirty="0">
              <a:latin typeface="Avenir Book" charset="0"/>
              <a:ea typeface="Avenir Book" charset="0"/>
              <a:cs typeface="Avenir Book" charset="0"/>
            </a:endParaRPr>
          </a:p>
        </p:txBody>
      </p:sp>
      <p:sp>
        <p:nvSpPr>
          <p:cNvPr id="8" name="Text Box 4"/>
          <p:cNvSpPr txBox="1">
            <a:spLocks noChangeArrowheads="1"/>
          </p:cNvSpPr>
          <p:nvPr/>
        </p:nvSpPr>
        <p:spPr bwMode="auto">
          <a:xfrm>
            <a:off x="19664" y="6655320"/>
            <a:ext cx="4414684" cy="202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eaLnBrk="0" fontAlgn="base" hangingPunct="0">
              <a:lnSpc>
                <a:spcPct val="93000"/>
              </a:lnSpc>
              <a:spcBef>
                <a:spcPct val="0"/>
              </a:spcBef>
              <a:spcAft>
                <a:spcPct val="0"/>
              </a:spcAft>
              <a:buClr>
                <a:srgbClr val="000000"/>
              </a:buClr>
              <a:buSzPct val="45000"/>
              <a:buFont typeface="Wingdings" panose="05000000000000000000" pitchFamily="2" charset="2"/>
              <a:buNone/>
            </a:pPr>
            <a:r>
              <a:rPr lang="en-GB" sz="1000" b="1" dirty="0" smtClean="0">
                <a:solidFill>
                  <a:schemeClr val="bg1"/>
                </a:solidFill>
                <a:latin typeface="Avenir Book" charset="0"/>
                <a:ea typeface="Avenir Book" charset="0"/>
                <a:cs typeface="Avenir Book" charset="0"/>
              </a:rPr>
              <a:t>Devries- </a:t>
            </a:r>
            <a:r>
              <a:rPr lang="en-GB" sz="1000" b="1" dirty="0" err="1" smtClean="0">
                <a:solidFill>
                  <a:schemeClr val="bg1"/>
                </a:solidFill>
                <a:latin typeface="Avenir Book" charset="0"/>
                <a:ea typeface="Avenir Book" charset="0"/>
                <a:cs typeface="Avenir Book" charset="0"/>
              </a:rPr>
              <a:t>Aboud</a:t>
            </a:r>
            <a:r>
              <a:rPr lang="en-GB" sz="1000" b="1" dirty="0" smtClean="0">
                <a:solidFill>
                  <a:schemeClr val="bg1"/>
                </a:solidFill>
                <a:latin typeface="Avenir Book" charset="0"/>
                <a:ea typeface="Avenir Book" charset="0"/>
                <a:cs typeface="Avenir Book" charset="0"/>
              </a:rPr>
              <a:t> et </a:t>
            </a:r>
            <a:r>
              <a:rPr lang="en-GB" sz="1000" b="1" i="1" dirty="0">
                <a:solidFill>
                  <a:schemeClr val="bg1"/>
                </a:solidFill>
                <a:latin typeface="Avenir Book" charset="0"/>
                <a:ea typeface="Avenir Book" charset="0"/>
                <a:cs typeface="Avenir Book" charset="0"/>
              </a:rPr>
              <a:t>al. </a:t>
            </a:r>
            <a:endParaRPr lang="en-GB" sz="1000" b="1" dirty="0">
              <a:solidFill>
                <a:schemeClr val="bg1"/>
              </a:solidFill>
              <a:latin typeface="Avenir Book" charset="0"/>
              <a:ea typeface="Avenir Book" charset="0"/>
              <a:cs typeface="Avenir Book" charset="0"/>
            </a:endParaRPr>
          </a:p>
        </p:txBody>
      </p:sp>
      <p:graphicFrame>
        <p:nvGraphicFramePr>
          <p:cNvPr id="9" name="Object 8"/>
          <p:cNvGraphicFramePr>
            <a:graphicFrameLocks noChangeAspect="1"/>
          </p:cNvGraphicFramePr>
          <p:nvPr>
            <p:extLst/>
          </p:nvPr>
        </p:nvGraphicFramePr>
        <p:xfrm>
          <a:off x="1057852" y="1271731"/>
          <a:ext cx="6344262" cy="4833505"/>
        </p:xfrm>
        <a:graphic>
          <a:graphicData uri="http://schemas.openxmlformats.org/presentationml/2006/ole">
            <mc:AlternateContent xmlns:mc="http://schemas.openxmlformats.org/markup-compatibility/2006">
              <mc:Choice xmlns:v="urn:schemas-microsoft-com:vml" Requires="v">
                <p:oleObj spid="_x0000_s1051" name="Prism 7" r:id="rId4" imgW="6586162" imgH="5017666" progId="Prism7.Document">
                  <p:embed/>
                </p:oleObj>
              </mc:Choice>
              <mc:Fallback>
                <p:oleObj name="Prism 7" r:id="rId4" imgW="6586162" imgH="5017666" progId="Prism7.Document">
                  <p:embed/>
                  <p:pic>
                    <p:nvPicPr>
                      <p:cNvPr id="0" name=""/>
                      <p:cNvPicPr/>
                      <p:nvPr/>
                    </p:nvPicPr>
                    <p:blipFill>
                      <a:blip r:embed="rId5"/>
                      <a:stretch>
                        <a:fillRect/>
                      </a:stretch>
                    </p:blipFill>
                    <p:spPr>
                      <a:xfrm>
                        <a:off x="1057852" y="1271731"/>
                        <a:ext cx="6344262" cy="4833505"/>
                      </a:xfrm>
                      <a:prstGeom prst="rect">
                        <a:avLst/>
                      </a:prstGeom>
                      <a:noFill/>
                    </p:spPr>
                  </p:pic>
                </p:oleObj>
              </mc:Fallback>
            </mc:AlternateContent>
          </a:graphicData>
        </a:graphic>
      </p:graphicFrame>
      <p:cxnSp>
        <p:nvCxnSpPr>
          <p:cNvPr id="3" name="Straight Connector 2"/>
          <p:cNvCxnSpPr/>
          <p:nvPr/>
        </p:nvCxnSpPr>
        <p:spPr>
          <a:xfrm flipV="1">
            <a:off x="2930012" y="2793747"/>
            <a:ext cx="3834581" cy="17894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5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253"/>
            <a:ext cx="5786437" cy="1079210"/>
          </a:xfrm>
        </p:spPr>
        <p:txBody>
          <a:bodyPr/>
          <a:lstStyle/>
          <a:p>
            <a:r>
              <a:rPr lang="en-CA" sz="4000" b="1" dirty="0" smtClean="0">
                <a:latin typeface="Avenir Book" charset="0"/>
                <a:ea typeface="Avenir Book" charset="0"/>
                <a:cs typeface="Avenir Book" charset="0"/>
              </a:rPr>
              <a:t>Nutrient-dense Foods</a:t>
            </a:r>
            <a:endParaRPr lang="en-CA" sz="4000" b="1" dirty="0">
              <a:latin typeface="Avenir Book" charset="0"/>
              <a:ea typeface="Avenir Book" charset="0"/>
              <a:cs typeface="Avenir Book" charset="0"/>
            </a:endParaRPr>
          </a:p>
        </p:txBody>
      </p:sp>
      <p:sp>
        <p:nvSpPr>
          <p:cNvPr id="3" name="Content Placeholder 2"/>
          <p:cNvSpPr>
            <a:spLocks noGrp="1"/>
          </p:cNvSpPr>
          <p:nvPr>
            <p:ph idx="1"/>
          </p:nvPr>
        </p:nvSpPr>
        <p:spPr>
          <a:xfrm>
            <a:off x="425662" y="1301462"/>
            <a:ext cx="7675350" cy="4778827"/>
          </a:xfrm>
        </p:spPr>
        <p:txBody>
          <a:bodyPr>
            <a:normAutofit fontScale="92500" lnSpcReduction="20000"/>
          </a:bodyPr>
          <a:lstStyle/>
          <a:p>
            <a:pPr>
              <a:spcAft>
                <a:spcPts val="600"/>
              </a:spcAft>
            </a:pPr>
            <a:r>
              <a:rPr lang="en-CA" i="1" dirty="0" smtClean="0">
                <a:latin typeface="Avenir Book" charset="0"/>
                <a:ea typeface="Avenir Book" charset="0"/>
                <a:cs typeface="Avenir Book" charset="0"/>
              </a:rPr>
              <a:t>Milk </a:t>
            </a:r>
            <a:r>
              <a:rPr lang="en-CA" i="1" dirty="0">
                <a:latin typeface="Avenir Book" charset="0"/>
                <a:ea typeface="Avenir Book" charset="0"/>
                <a:cs typeface="Avenir Book" charset="0"/>
              </a:rPr>
              <a:t>and </a:t>
            </a:r>
            <a:r>
              <a:rPr lang="en-CA" i="1" dirty="0" smtClean="0">
                <a:latin typeface="Avenir Book" charset="0"/>
                <a:ea typeface="Avenir Book" charset="0"/>
                <a:cs typeface="Avenir Book" charset="0"/>
              </a:rPr>
              <a:t>Dairy products</a:t>
            </a:r>
            <a:r>
              <a:rPr lang="en-CA" i="1" dirty="0" smtClean="0">
                <a:solidFill>
                  <a:srgbClr val="C00000"/>
                </a:solidFill>
                <a:latin typeface="Avenir Book" charset="0"/>
                <a:ea typeface="Avenir Book" charset="0"/>
                <a:cs typeface="Avenir Book" charset="0"/>
              </a:rPr>
              <a:t>*</a:t>
            </a:r>
            <a:endParaRPr lang="en-CA" i="1" dirty="0" smtClean="0">
              <a:latin typeface="Avenir Book" charset="0"/>
              <a:ea typeface="Avenir Book" charset="0"/>
              <a:cs typeface="Avenir Book" charset="0"/>
            </a:endParaRPr>
          </a:p>
          <a:p>
            <a:pPr>
              <a:spcAft>
                <a:spcPts val="600"/>
              </a:spcAft>
            </a:pPr>
            <a:r>
              <a:rPr lang="en-CA" i="1" dirty="0" smtClean="0">
                <a:latin typeface="Avenir Book" charset="0"/>
                <a:ea typeface="Avenir Book" charset="0"/>
                <a:cs typeface="Avenir Book" charset="0"/>
              </a:rPr>
              <a:t>Lean </a:t>
            </a:r>
            <a:r>
              <a:rPr lang="en-CA" i="1" dirty="0">
                <a:latin typeface="Avenir Book" charset="0"/>
                <a:ea typeface="Avenir Book" charset="0"/>
                <a:cs typeface="Avenir Book" charset="0"/>
              </a:rPr>
              <a:t>meats and </a:t>
            </a:r>
            <a:r>
              <a:rPr lang="en-CA" i="1" dirty="0" smtClean="0">
                <a:latin typeface="Avenir Book" charset="0"/>
                <a:ea typeface="Avenir Book" charset="0"/>
                <a:cs typeface="Avenir Book" charset="0"/>
              </a:rPr>
              <a:t>Poultry</a:t>
            </a:r>
            <a:r>
              <a:rPr lang="en-CA" i="1" dirty="0" smtClean="0">
                <a:solidFill>
                  <a:srgbClr val="C00000"/>
                </a:solidFill>
                <a:latin typeface="Avenir Book" charset="0"/>
                <a:ea typeface="Avenir Book" charset="0"/>
                <a:cs typeface="Avenir Book" charset="0"/>
              </a:rPr>
              <a:t>*</a:t>
            </a:r>
          </a:p>
          <a:p>
            <a:pPr>
              <a:spcAft>
                <a:spcPts val="600"/>
              </a:spcAft>
            </a:pPr>
            <a:r>
              <a:rPr lang="en-CA" i="1" dirty="0" smtClean="0">
                <a:latin typeface="Avenir Book" charset="0"/>
                <a:ea typeface="Avenir Book" charset="0"/>
                <a:cs typeface="Avenir Book" charset="0"/>
              </a:rPr>
              <a:t>Eggs</a:t>
            </a:r>
            <a:r>
              <a:rPr lang="en-CA" i="1" dirty="0" smtClean="0">
                <a:solidFill>
                  <a:srgbClr val="C00000"/>
                </a:solidFill>
                <a:latin typeface="Avenir Book" charset="0"/>
                <a:ea typeface="Avenir Book" charset="0"/>
                <a:cs typeface="Avenir Book" charset="0"/>
              </a:rPr>
              <a:t>*</a:t>
            </a:r>
            <a:endParaRPr lang="en-CA" i="1" dirty="0">
              <a:solidFill>
                <a:srgbClr val="C00000"/>
              </a:solidFill>
              <a:latin typeface="Avenir Book" charset="0"/>
              <a:ea typeface="Avenir Book" charset="0"/>
              <a:cs typeface="Avenir Book" charset="0"/>
            </a:endParaRPr>
          </a:p>
          <a:p>
            <a:pPr>
              <a:spcAft>
                <a:spcPts val="600"/>
              </a:spcAft>
            </a:pPr>
            <a:r>
              <a:rPr lang="en-CA" i="1" dirty="0" smtClean="0">
                <a:latin typeface="Avenir Book" charset="0"/>
                <a:ea typeface="Avenir Book" charset="0"/>
                <a:cs typeface="Avenir Book" charset="0"/>
              </a:rPr>
              <a:t>Seafood</a:t>
            </a:r>
            <a:r>
              <a:rPr lang="en-CA" i="1" dirty="0" smtClean="0">
                <a:solidFill>
                  <a:srgbClr val="C00000"/>
                </a:solidFill>
                <a:latin typeface="Avenir Book" charset="0"/>
                <a:ea typeface="Avenir Book" charset="0"/>
                <a:cs typeface="Avenir Book" charset="0"/>
              </a:rPr>
              <a:t>*</a:t>
            </a:r>
          </a:p>
          <a:p>
            <a:pPr lvl="1">
              <a:spcAft>
                <a:spcPts val="600"/>
              </a:spcAft>
            </a:pPr>
            <a:r>
              <a:rPr lang="en-CA" dirty="0">
                <a:latin typeface="Avenir Book" charset="0"/>
                <a:ea typeface="Avenir Book" charset="0"/>
                <a:cs typeface="Avenir Book" charset="0"/>
              </a:rPr>
              <a:t>Beans and Peas (legumes</a:t>
            </a:r>
            <a:r>
              <a:rPr lang="en-CA" dirty="0" smtClean="0">
                <a:latin typeface="Avenir Book" charset="0"/>
                <a:ea typeface="Avenir Book" charset="0"/>
                <a:cs typeface="Avenir Book" charset="0"/>
              </a:rPr>
              <a:t>)</a:t>
            </a:r>
          </a:p>
          <a:p>
            <a:pPr lvl="1">
              <a:spcAft>
                <a:spcPts val="600"/>
              </a:spcAft>
            </a:pPr>
            <a:r>
              <a:rPr lang="en-CA" dirty="0" smtClean="0">
                <a:latin typeface="Avenir Book" charset="0"/>
                <a:ea typeface="Avenir Book" charset="0"/>
                <a:cs typeface="Avenir Book" charset="0"/>
              </a:rPr>
              <a:t>Vegetables </a:t>
            </a:r>
            <a:r>
              <a:rPr lang="en-CA" dirty="0">
                <a:latin typeface="Avenir Book" charset="0"/>
                <a:ea typeface="Avenir Book" charset="0"/>
                <a:cs typeface="Avenir Book" charset="0"/>
              </a:rPr>
              <a:t>and Fruits </a:t>
            </a:r>
          </a:p>
          <a:p>
            <a:pPr lvl="1">
              <a:spcAft>
                <a:spcPts val="600"/>
              </a:spcAft>
            </a:pPr>
            <a:r>
              <a:rPr lang="en-CA" dirty="0">
                <a:latin typeface="Avenir Book" charset="0"/>
                <a:ea typeface="Avenir Book" charset="0"/>
                <a:cs typeface="Avenir Book" charset="0"/>
              </a:rPr>
              <a:t>Whole grain </a:t>
            </a:r>
            <a:r>
              <a:rPr lang="en-CA" dirty="0" smtClean="0">
                <a:latin typeface="Avenir Book" charset="0"/>
                <a:ea typeface="Avenir Book" charset="0"/>
                <a:cs typeface="Avenir Book" charset="0"/>
              </a:rPr>
              <a:t>foods</a:t>
            </a:r>
          </a:p>
          <a:p>
            <a:pPr lvl="1">
              <a:spcAft>
                <a:spcPts val="600"/>
              </a:spcAft>
            </a:pPr>
            <a:r>
              <a:rPr lang="en-CA" dirty="0" smtClean="0">
                <a:latin typeface="Avenir Book" charset="0"/>
                <a:ea typeface="Avenir Book" charset="0"/>
                <a:cs typeface="Avenir Book" charset="0"/>
              </a:rPr>
              <a:t>Nuts </a:t>
            </a:r>
            <a:r>
              <a:rPr lang="en-CA" dirty="0">
                <a:latin typeface="Avenir Book" charset="0"/>
                <a:ea typeface="Avenir Book" charset="0"/>
                <a:cs typeface="Avenir Book" charset="0"/>
              </a:rPr>
              <a:t>and </a:t>
            </a:r>
            <a:r>
              <a:rPr lang="en-CA" dirty="0" smtClean="0">
                <a:latin typeface="Avenir Book" charset="0"/>
                <a:ea typeface="Avenir Book" charset="0"/>
                <a:cs typeface="Avenir Book" charset="0"/>
              </a:rPr>
              <a:t>Seeds </a:t>
            </a:r>
          </a:p>
          <a:p>
            <a:pPr marL="0" indent="0">
              <a:spcAft>
                <a:spcPts val="600"/>
              </a:spcAft>
              <a:buNone/>
            </a:pPr>
            <a:r>
              <a:rPr lang="en-CA" sz="1900" dirty="0" smtClean="0">
                <a:solidFill>
                  <a:srgbClr val="C00000"/>
                </a:solidFill>
                <a:latin typeface="Avenir Book" charset="0"/>
                <a:ea typeface="Avenir Book" charset="0"/>
                <a:cs typeface="Avenir Book" charset="0"/>
              </a:rPr>
              <a:t>* Good – Excellent sources of protein </a:t>
            </a:r>
            <a:r>
              <a:rPr lang="en-CA" sz="1900" i="1" u="sng" dirty="0" smtClean="0">
                <a:solidFill>
                  <a:srgbClr val="C00000"/>
                </a:solidFill>
                <a:latin typeface="Avenir Book" charset="0"/>
                <a:ea typeface="Avenir Book" charset="0"/>
                <a:cs typeface="Avenir Book" charset="0"/>
              </a:rPr>
              <a:t>and</a:t>
            </a:r>
            <a:r>
              <a:rPr lang="en-CA" sz="1900" dirty="0" smtClean="0">
                <a:solidFill>
                  <a:srgbClr val="C00000"/>
                </a:solidFill>
                <a:latin typeface="Avenir Book" charset="0"/>
                <a:ea typeface="Avenir Book" charset="0"/>
                <a:cs typeface="Avenir Book" charset="0"/>
              </a:rPr>
              <a:t> amongst the top 10 protein-containing foods (NHANES 2007-2010) currently consumed by Americans</a:t>
            </a:r>
            <a:endParaRPr lang="en-CA" sz="1900" dirty="0">
              <a:solidFill>
                <a:srgbClr val="C00000"/>
              </a:solidFill>
              <a:latin typeface="Avenir Book" charset="0"/>
              <a:ea typeface="Avenir Book" charset="0"/>
              <a:cs typeface="Avenir Book"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474" y="2735530"/>
            <a:ext cx="2600326" cy="17669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6637" y="222253"/>
            <a:ext cx="2099563" cy="1981406"/>
          </a:xfrm>
          <a:prstGeom prst="rect">
            <a:avLst/>
          </a:prstGeom>
        </p:spPr>
      </p:pic>
    </p:spTree>
    <p:extLst>
      <p:ext uri="{BB962C8B-B14F-4D97-AF65-F5344CB8AC3E}">
        <p14:creationId xmlns:p14="http://schemas.microsoft.com/office/powerpoint/2010/main" val="190875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11021"/>
          <a:stretch/>
        </p:blipFill>
        <p:spPr>
          <a:xfrm rot="10800000">
            <a:off x="7098947" y="2117168"/>
            <a:ext cx="1758786" cy="1136518"/>
          </a:xfrm>
          <a:prstGeom prst="rect">
            <a:avLst/>
          </a:prstGeom>
        </p:spPr>
      </p:pic>
      <p:pic>
        <p:nvPicPr>
          <p:cNvPr id="11" name="Picture 10"/>
          <p:cNvPicPr>
            <a:picLocks noChangeAspect="1"/>
          </p:cNvPicPr>
          <p:nvPr/>
        </p:nvPicPr>
        <p:blipFill rotWithShape="1">
          <a:blip r:embed="rId4"/>
          <a:srcRect t="27959" b="15656"/>
          <a:stretch/>
        </p:blipFill>
        <p:spPr>
          <a:xfrm>
            <a:off x="4350445" y="1441210"/>
            <a:ext cx="2748502" cy="1032549"/>
          </a:xfrm>
          <a:prstGeom prst="rect">
            <a:avLst/>
          </a:prstGeom>
        </p:spPr>
      </p:pic>
      <p:sp>
        <p:nvSpPr>
          <p:cNvPr id="3" name="Content Placeholder 2"/>
          <p:cNvSpPr>
            <a:spLocks noGrp="1"/>
          </p:cNvSpPr>
          <p:nvPr>
            <p:ph idx="1"/>
          </p:nvPr>
        </p:nvSpPr>
        <p:spPr>
          <a:xfrm>
            <a:off x="299048" y="1111422"/>
            <a:ext cx="7886700" cy="2191744"/>
          </a:xfrm>
        </p:spPr>
        <p:txBody>
          <a:bodyPr>
            <a:normAutofit fontScale="77500" lnSpcReduction="20000"/>
          </a:bodyPr>
          <a:lstStyle/>
          <a:p>
            <a:r>
              <a:rPr lang="en-US" dirty="0" smtClean="0">
                <a:latin typeface="Avenir Book" charset="0"/>
                <a:ea typeface="Avenir Book" charset="0"/>
                <a:cs typeface="Avenir Book" charset="0"/>
              </a:rPr>
              <a:t>Good sources of </a:t>
            </a:r>
            <a:r>
              <a:rPr lang="en-US" b="1" u="sng" dirty="0" smtClean="0">
                <a:latin typeface="Avenir Book" charset="0"/>
                <a:ea typeface="Avenir Book" charset="0"/>
                <a:cs typeface="Avenir Book" charset="0"/>
              </a:rPr>
              <a:t>leucine</a:t>
            </a:r>
            <a:r>
              <a:rPr lang="en-US" dirty="0" smtClean="0">
                <a:latin typeface="Avenir Book" charset="0"/>
                <a:ea typeface="Avenir Book" charset="0"/>
                <a:cs typeface="Avenir Book" charset="0"/>
              </a:rPr>
              <a:t> include:</a:t>
            </a:r>
          </a:p>
          <a:p>
            <a:pPr lvl="1"/>
            <a:r>
              <a:rPr lang="en-US" dirty="0" smtClean="0">
                <a:latin typeface="Avenir Book" charset="0"/>
                <a:ea typeface="Avenir Book" charset="0"/>
                <a:cs typeface="Avenir Book" charset="0"/>
              </a:rPr>
              <a:t>Meat, poultry, fish</a:t>
            </a:r>
          </a:p>
          <a:p>
            <a:pPr lvl="1"/>
            <a:r>
              <a:rPr lang="en-US" dirty="0" smtClean="0">
                <a:latin typeface="Avenir Book" charset="0"/>
                <a:ea typeface="Avenir Book" charset="0"/>
                <a:cs typeface="Avenir Book" charset="0"/>
              </a:rPr>
              <a:t>Legumes </a:t>
            </a:r>
          </a:p>
          <a:p>
            <a:pPr lvl="1"/>
            <a:r>
              <a:rPr lang="en-US" dirty="0" smtClean="0">
                <a:latin typeface="Avenir Book" charset="0"/>
                <a:ea typeface="Avenir Book" charset="0"/>
                <a:cs typeface="Avenir Book" charset="0"/>
              </a:rPr>
              <a:t>Dairy products </a:t>
            </a:r>
          </a:p>
          <a:p>
            <a:r>
              <a:rPr lang="en-US" dirty="0" smtClean="0">
                <a:latin typeface="Avenir Book" charset="0"/>
                <a:ea typeface="Avenir Book" charset="0"/>
                <a:cs typeface="Avenir Book" charset="0"/>
              </a:rPr>
              <a:t>Aim for 3-5 g of leucine per serving</a:t>
            </a:r>
          </a:p>
          <a:p>
            <a:r>
              <a:rPr lang="en-US" dirty="0" smtClean="0">
                <a:latin typeface="Avenir Book" charset="0"/>
                <a:ea typeface="Avenir Book" charset="0"/>
                <a:cs typeface="Avenir Book" charset="0"/>
              </a:rPr>
              <a:t>3 times per day</a:t>
            </a:r>
          </a:p>
          <a:p>
            <a:endParaRPr lang="en-US" dirty="0">
              <a:latin typeface="Avenir Book" charset="0"/>
              <a:ea typeface="Avenir Book" charset="0"/>
              <a:cs typeface="Avenir Book" charset="0"/>
            </a:endParaRPr>
          </a:p>
        </p:txBody>
      </p:sp>
      <p:sp>
        <p:nvSpPr>
          <p:cNvPr id="4" name="Title 1"/>
          <p:cNvSpPr txBox="1">
            <a:spLocks/>
          </p:cNvSpPr>
          <p:nvPr/>
        </p:nvSpPr>
        <p:spPr>
          <a:xfrm>
            <a:off x="196850" y="289900"/>
            <a:ext cx="7886700" cy="8597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Avenir Book" charset="0"/>
                <a:ea typeface="Avenir Book" charset="0"/>
                <a:cs typeface="Avenir Book" charset="0"/>
              </a:rPr>
              <a:t>LEUCINE</a:t>
            </a:r>
            <a:endParaRPr lang="en-US" sz="3600" dirty="0">
              <a:latin typeface="Avenir Book" charset="0"/>
              <a:ea typeface="Avenir Book" charset="0"/>
              <a:cs typeface="Avenir Book"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810906"/>
              </p:ext>
            </p:extLst>
          </p:nvPr>
        </p:nvGraphicFramePr>
        <p:xfrm>
          <a:off x="1074653" y="3345087"/>
          <a:ext cx="6740166" cy="858520"/>
        </p:xfrm>
        <a:graphic>
          <a:graphicData uri="http://schemas.openxmlformats.org/drawingml/2006/table">
            <a:tbl>
              <a:tblPr/>
              <a:tblGrid>
                <a:gridCol w="2246722">
                  <a:extLst>
                    <a:ext uri="{9D8B030D-6E8A-4147-A177-3AD203B41FA5}">
                      <a16:colId xmlns:a16="http://schemas.microsoft.com/office/drawing/2014/main" val="20000"/>
                    </a:ext>
                  </a:extLst>
                </a:gridCol>
                <a:gridCol w="2246722">
                  <a:extLst>
                    <a:ext uri="{9D8B030D-6E8A-4147-A177-3AD203B41FA5}">
                      <a16:colId xmlns:a16="http://schemas.microsoft.com/office/drawing/2014/main" val="20001"/>
                    </a:ext>
                  </a:extLst>
                </a:gridCol>
                <a:gridCol w="2246722">
                  <a:extLst>
                    <a:ext uri="{9D8B030D-6E8A-4147-A177-3AD203B41FA5}">
                      <a16:colId xmlns:a16="http://schemas.microsoft.com/office/drawing/2014/main" val="20002"/>
                    </a:ext>
                  </a:extLst>
                </a:gridCol>
              </a:tblGrid>
              <a:tr h="0">
                <a:tc>
                  <a:txBody>
                    <a:bodyPr/>
                    <a:lstStyle/>
                    <a:p>
                      <a:pPr algn="ctr"/>
                      <a:r>
                        <a:rPr lang="en-US" sz="1600" b="1" dirty="0" smtClean="0">
                          <a:effectLst/>
                          <a:latin typeface="Avenir Book" charset="0"/>
                          <a:ea typeface="Avenir Book" charset="0"/>
                          <a:cs typeface="Avenir Book" charset="0"/>
                        </a:rPr>
                        <a:t>Meat</a:t>
                      </a:r>
                      <a:r>
                        <a:rPr lang="en-US" sz="1600" b="1" baseline="0" dirty="0" smtClean="0">
                          <a:effectLst/>
                          <a:latin typeface="Avenir Book" charset="0"/>
                          <a:ea typeface="Avenir Book" charset="0"/>
                          <a:cs typeface="Avenir Book" charset="0"/>
                        </a:rPr>
                        <a:t> </a:t>
                      </a:r>
                    </a:p>
                    <a:p>
                      <a:pPr algn="ctr"/>
                      <a:r>
                        <a:rPr lang="en-US" sz="1600" b="1" baseline="0" dirty="0" smtClean="0">
                          <a:effectLst/>
                          <a:latin typeface="Avenir Book" charset="0"/>
                          <a:ea typeface="Avenir Book" charset="0"/>
                          <a:cs typeface="Avenir Book" charset="0"/>
                        </a:rPr>
                        <a:t>Chicken/pork</a:t>
                      </a:r>
                    </a:p>
                    <a:p>
                      <a:pPr algn="ctr"/>
                      <a:r>
                        <a:rPr lang="en-US" sz="1600" b="1" baseline="0" dirty="0" smtClean="0">
                          <a:effectLst/>
                          <a:latin typeface="Avenir Book" charset="0"/>
                          <a:ea typeface="Avenir Book" charset="0"/>
                          <a:cs typeface="Avenir Book" charset="0"/>
                        </a:rPr>
                        <a:t>Canned tuna</a:t>
                      </a:r>
                      <a:endParaRPr lang="en-US" sz="1600"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en-US" sz="1600" b="1" dirty="0" smtClean="0">
                          <a:effectLst/>
                          <a:latin typeface="Avenir Book" charset="0"/>
                          <a:ea typeface="Avenir Book" charset="0"/>
                          <a:cs typeface="Avenir Book" charset="0"/>
                        </a:rPr>
                        <a:t>4.0 g</a:t>
                      </a:r>
                    </a:p>
                    <a:p>
                      <a:pPr algn="ctr"/>
                      <a:r>
                        <a:rPr lang="en-US" sz="1600" b="1" dirty="0" smtClean="0">
                          <a:effectLst/>
                          <a:latin typeface="Avenir Book" charset="0"/>
                          <a:ea typeface="Avenir Book" charset="0"/>
                          <a:cs typeface="Avenir Book" charset="0"/>
                        </a:rPr>
                        <a:t>3.5 g</a:t>
                      </a:r>
                    </a:p>
                    <a:p>
                      <a:pPr algn="ctr"/>
                      <a:r>
                        <a:rPr lang="en-US" sz="1600" b="1" dirty="0" smtClean="0">
                          <a:effectLst/>
                          <a:latin typeface="Avenir Book" charset="0"/>
                          <a:ea typeface="Avenir Book" charset="0"/>
                          <a:cs typeface="Avenir Book" charset="0"/>
                        </a:rPr>
                        <a:t>3.5 g</a:t>
                      </a:r>
                      <a:endParaRPr lang="en-US" sz="1600"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mr-IN" sz="1600" b="1" dirty="0" err="1">
                          <a:effectLst/>
                          <a:latin typeface="Avenir Book" charset="0"/>
                          <a:ea typeface="Avenir Book" charset="0"/>
                          <a:cs typeface="Avenir Book" charset="0"/>
                        </a:rPr>
                        <a:t>Per</a:t>
                      </a:r>
                      <a:r>
                        <a:rPr lang="mr-IN" sz="1600" b="1" dirty="0">
                          <a:effectLst/>
                          <a:latin typeface="Avenir Book" charset="0"/>
                          <a:ea typeface="Avenir Book" charset="0"/>
                          <a:cs typeface="Avenir Book" charset="0"/>
                        </a:rPr>
                        <a:t> </a:t>
                      </a:r>
                      <a:r>
                        <a:rPr lang="en-CA" sz="1600" b="1" dirty="0" smtClean="0">
                          <a:effectLst/>
                          <a:latin typeface="Avenir Book" charset="0"/>
                          <a:ea typeface="Avenir Book" charset="0"/>
                          <a:cs typeface="Avenir Book" charset="0"/>
                        </a:rPr>
                        <a:t>5 </a:t>
                      </a:r>
                      <a:r>
                        <a:rPr lang="mr-IN" sz="1600" b="1" dirty="0" err="1" smtClean="0">
                          <a:effectLst/>
                          <a:latin typeface="Avenir Book" charset="0"/>
                          <a:ea typeface="Avenir Book" charset="0"/>
                          <a:cs typeface="Avenir Book" charset="0"/>
                        </a:rPr>
                        <a:t>oz</a:t>
                      </a:r>
                      <a:r>
                        <a:rPr lang="mr-IN" sz="1600" b="1" dirty="0" smtClean="0">
                          <a:effectLst/>
                          <a:latin typeface="Avenir Book" charset="0"/>
                          <a:ea typeface="Avenir Book" charset="0"/>
                          <a:cs typeface="Avenir Book" charset="0"/>
                        </a:rPr>
                        <a:t> </a:t>
                      </a:r>
                      <a:endParaRPr lang="en-CA" sz="1600" b="1" dirty="0" smtClean="0">
                        <a:effectLst/>
                        <a:latin typeface="Avenir Book" charset="0"/>
                        <a:ea typeface="Avenir Book" charset="0"/>
                        <a:cs typeface="Avenir Book" charset="0"/>
                      </a:endParaRPr>
                    </a:p>
                    <a:p>
                      <a:pPr algn="ctr"/>
                      <a:r>
                        <a:rPr lang="en-CA" sz="1600" b="1" dirty="0" smtClean="0">
                          <a:effectLst/>
                          <a:latin typeface="Avenir Book" charset="0"/>
                          <a:ea typeface="Avenir Book" charset="0"/>
                          <a:cs typeface="Avenir Book" charset="0"/>
                        </a:rPr>
                        <a:t>Per cup </a:t>
                      </a:r>
                    </a:p>
                    <a:p>
                      <a:pPr algn="ctr"/>
                      <a:r>
                        <a:rPr lang="en-CA" sz="1600" b="1" dirty="0" smtClean="0">
                          <a:effectLst/>
                          <a:latin typeface="Avenir Book" charset="0"/>
                          <a:ea typeface="Avenir Book" charset="0"/>
                          <a:cs typeface="Avenir Book" charset="0"/>
                        </a:rPr>
                        <a:t>Per cup</a:t>
                      </a:r>
                      <a:endParaRPr lang="mr-IN" sz="1600" b="1"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49136226"/>
              </p:ext>
            </p:extLst>
          </p:nvPr>
        </p:nvGraphicFramePr>
        <p:xfrm>
          <a:off x="1074654" y="4256236"/>
          <a:ext cx="6740166" cy="858520"/>
        </p:xfrm>
        <a:graphic>
          <a:graphicData uri="http://schemas.openxmlformats.org/drawingml/2006/table">
            <a:tbl>
              <a:tblPr/>
              <a:tblGrid>
                <a:gridCol w="2246722">
                  <a:extLst>
                    <a:ext uri="{9D8B030D-6E8A-4147-A177-3AD203B41FA5}">
                      <a16:colId xmlns:a16="http://schemas.microsoft.com/office/drawing/2014/main" val="20000"/>
                    </a:ext>
                  </a:extLst>
                </a:gridCol>
                <a:gridCol w="2246722">
                  <a:extLst>
                    <a:ext uri="{9D8B030D-6E8A-4147-A177-3AD203B41FA5}">
                      <a16:colId xmlns:a16="http://schemas.microsoft.com/office/drawing/2014/main" val="20001"/>
                    </a:ext>
                  </a:extLst>
                </a:gridCol>
                <a:gridCol w="2246722">
                  <a:extLst>
                    <a:ext uri="{9D8B030D-6E8A-4147-A177-3AD203B41FA5}">
                      <a16:colId xmlns:a16="http://schemas.microsoft.com/office/drawing/2014/main" val="20002"/>
                    </a:ext>
                  </a:extLst>
                </a:gridCol>
              </a:tblGrid>
              <a:tr h="0">
                <a:tc>
                  <a:txBody>
                    <a:bodyPr/>
                    <a:lstStyle/>
                    <a:p>
                      <a:pPr algn="ctr"/>
                      <a:r>
                        <a:rPr lang="en-US" sz="1600" b="1" dirty="0" smtClean="0">
                          <a:effectLst/>
                          <a:latin typeface="Avenir Book" charset="0"/>
                          <a:ea typeface="Avenir Book" charset="0"/>
                          <a:cs typeface="Avenir Book" charset="0"/>
                        </a:rPr>
                        <a:t>Soybeans</a:t>
                      </a:r>
                    </a:p>
                    <a:p>
                      <a:pPr algn="ctr"/>
                      <a:r>
                        <a:rPr lang="en-US" sz="1600" b="1" dirty="0" smtClean="0">
                          <a:effectLst/>
                          <a:latin typeface="Avenir Book" charset="0"/>
                          <a:ea typeface="Avenir Book" charset="0"/>
                          <a:cs typeface="Avenir Book" charset="0"/>
                        </a:rPr>
                        <a:t>White and Kidney</a:t>
                      </a:r>
                    </a:p>
                    <a:p>
                      <a:pPr algn="ctr"/>
                      <a:r>
                        <a:rPr lang="en-US" sz="1600" b="1" dirty="0" smtClean="0">
                          <a:effectLst/>
                          <a:latin typeface="Avenir Book" charset="0"/>
                          <a:ea typeface="Avenir Book" charset="0"/>
                          <a:cs typeface="Avenir Book" charset="0"/>
                        </a:rPr>
                        <a:t>Lentils</a:t>
                      </a:r>
                      <a:endParaRPr lang="en-US" sz="1600"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it-IT" sz="1600" b="1" dirty="0" smtClean="0">
                          <a:effectLst/>
                          <a:latin typeface="Avenir Book" charset="0"/>
                          <a:ea typeface="Avenir Book" charset="0"/>
                          <a:cs typeface="Avenir Book" charset="0"/>
                        </a:rPr>
                        <a:t>3.6 g</a:t>
                      </a:r>
                    </a:p>
                    <a:p>
                      <a:pPr algn="ctr"/>
                      <a:r>
                        <a:rPr lang="it-IT" sz="1600" b="1" dirty="0" smtClean="0">
                          <a:effectLst/>
                          <a:latin typeface="Avenir Book" charset="0"/>
                          <a:ea typeface="Avenir Book" charset="0"/>
                          <a:cs typeface="Avenir Book" charset="0"/>
                        </a:rPr>
                        <a:t>3.7 g</a:t>
                      </a:r>
                    </a:p>
                    <a:p>
                      <a:pPr algn="ctr"/>
                      <a:r>
                        <a:rPr lang="it-IT" sz="1600" b="1" dirty="0" smtClean="0">
                          <a:effectLst/>
                          <a:latin typeface="Avenir Book" charset="0"/>
                          <a:ea typeface="Avenir Book" charset="0"/>
                          <a:cs typeface="Avenir Book" charset="0"/>
                        </a:rPr>
                        <a:t>3.4 g</a:t>
                      </a:r>
                      <a:endParaRPr lang="it-IT" sz="1600"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en-US" sz="1600" b="1" dirty="0" smtClean="0">
                          <a:effectLst/>
                          <a:latin typeface="Avenir Book" charset="0"/>
                          <a:ea typeface="Avenir Book" charset="0"/>
                          <a:cs typeface="Avenir Book" charset="0"/>
                        </a:rPr>
                        <a:t>Per</a:t>
                      </a:r>
                      <a:r>
                        <a:rPr lang="en-US" sz="1600" b="1" baseline="0" dirty="0" smtClean="0">
                          <a:effectLst/>
                          <a:latin typeface="Avenir Book" charset="0"/>
                          <a:ea typeface="Avenir Book" charset="0"/>
                          <a:cs typeface="Avenir Book" charset="0"/>
                        </a:rPr>
                        <a:t> cup</a:t>
                      </a:r>
                    </a:p>
                    <a:p>
                      <a:pPr algn="ctr"/>
                      <a:r>
                        <a:rPr lang="en-US" sz="1600" b="1" baseline="0" dirty="0" smtClean="0">
                          <a:effectLst/>
                          <a:latin typeface="Avenir Book" charset="0"/>
                          <a:ea typeface="Avenir Book" charset="0"/>
                          <a:cs typeface="Avenir Book" charset="0"/>
                        </a:rPr>
                        <a:t>Per cup</a:t>
                      </a:r>
                    </a:p>
                    <a:p>
                      <a:pPr algn="ctr"/>
                      <a:r>
                        <a:rPr lang="en-US" sz="1600" b="1" baseline="0" dirty="0" smtClean="0">
                          <a:effectLst/>
                          <a:latin typeface="Avenir Book" charset="0"/>
                          <a:ea typeface="Avenir Book" charset="0"/>
                          <a:cs typeface="Avenir Book" charset="0"/>
                        </a:rPr>
                        <a:t>Per cup</a:t>
                      </a:r>
                      <a:endParaRPr lang="en-US" sz="1600" b="1"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541380188"/>
              </p:ext>
            </p:extLst>
          </p:nvPr>
        </p:nvGraphicFramePr>
        <p:xfrm>
          <a:off x="1074654" y="5170693"/>
          <a:ext cx="6740166" cy="858520"/>
        </p:xfrm>
        <a:graphic>
          <a:graphicData uri="http://schemas.openxmlformats.org/drawingml/2006/table">
            <a:tbl>
              <a:tblPr/>
              <a:tblGrid>
                <a:gridCol w="2246722">
                  <a:extLst>
                    <a:ext uri="{9D8B030D-6E8A-4147-A177-3AD203B41FA5}">
                      <a16:colId xmlns:a16="http://schemas.microsoft.com/office/drawing/2014/main" val="20000"/>
                    </a:ext>
                  </a:extLst>
                </a:gridCol>
                <a:gridCol w="2246722">
                  <a:extLst>
                    <a:ext uri="{9D8B030D-6E8A-4147-A177-3AD203B41FA5}">
                      <a16:colId xmlns:a16="http://schemas.microsoft.com/office/drawing/2014/main" val="20001"/>
                    </a:ext>
                  </a:extLst>
                </a:gridCol>
                <a:gridCol w="2246722">
                  <a:extLst>
                    <a:ext uri="{9D8B030D-6E8A-4147-A177-3AD203B41FA5}">
                      <a16:colId xmlns:a16="http://schemas.microsoft.com/office/drawing/2014/main" val="20002"/>
                    </a:ext>
                  </a:extLst>
                </a:gridCol>
              </a:tblGrid>
              <a:tr h="0">
                <a:tc>
                  <a:txBody>
                    <a:bodyPr/>
                    <a:lstStyle/>
                    <a:p>
                      <a:pPr algn="ctr"/>
                      <a:r>
                        <a:rPr lang="en-US" sz="1600" b="1" dirty="0" smtClean="0">
                          <a:effectLst/>
                          <a:latin typeface="Avenir Book" charset="0"/>
                          <a:ea typeface="Avenir Book" charset="0"/>
                          <a:cs typeface="Avenir Book" charset="0"/>
                        </a:rPr>
                        <a:t>Cow’s milk</a:t>
                      </a:r>
                    </a:p>
                    <a:p>
                      <a:pPr algn="ctr"/>
                      <a:r>
                        <a:rPr lang="en-US" sz="1600" b="1" dirty="0" smtClean="0">
                          <a:effectLst/>
                          <a:latin typeface="Avenir Book" charset="0"/>
                          <a:ea typeface="Avenir Book" charset="0"/>
                          <a:cs typeface="Avenir Book" charset="0"/>
                        </a:rPr>
                        <a:t>Cheese</a:t>
                      </a:r>
                    </a:p>
                    <a:p>
                      <a:pPr algn="ctr"/>
                      <a:r>
                        <a:rPr lang="en-US" sz="1600" b="1" dirty="0" smtClean="0">
                          <a:effectLst/>
                          <a:latin typeface="Avenir Book" charset="0"/>
                          <a:ea typeface="Avenir Book" charset="0"/>
                          <a:cs typeface="Avenir Book" charset="0"/>
                        </a:rPr>
                        <a:t>Yogurt</a:t>
                      </a:r>
                      <a:endParaRPr lang="en-US" sz="1600"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it-IT" sz="1600" b="1" dirty="0" smtClean="0">
                          <a:effectLst/>
                          <a:latin typeface="Avenir Book" charset="0"/>
                          <a:ea typeface="Avenir Book" charset="0"/>
                          <a:cs typeface="Avenir Book" charset="0"/>
                        </a:rPr>
                        <a:t>0.8 g</a:t>
                      </a:r>
                    </a:p>
                    <a:p>
                      <a:pPr algn="ctr"/>
                      <a:r>
                        <a:rPr lang="it-IT" sz="1600" b="1" dirty="0" smtClean="0">
                          <a:effectLst/>
                          <a:latin typeface="Avenir Book" charset="0"/>
                          <a:ea typeface="Avenir Book" charset="0"/>
                          <a:cs typeface="Avenir Book" charset="0"/>
                        </a:rPr>
                        <a:t>0.5-1.0 g</a:t>
                      </a:r>
                    </a:p>
                    <a:p>
                      <a:pPr algn="ctr"/>
                      <a:r>
                        <a:rPr lang="it-IT" sz="1600" b="1" dirty="0" smtClean="0">
                          <a:effectLst/>
                          <a:latin typeface="Avenir Book" charset="0"/>
                          <a:ea typeface="Avenir Book" charset="0"/>
                          <a:cs typeface="Avenir Book" charset="0"/>
                        </a:rPr>
                        <a:t>1.0 g</a:t>
                      </a:r>
                      <a:endParaRPr lang="it-IT" sz="1600"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tc>
                  <a:txBody>
                    <a:bodyPr/>
                    <a:lstStyle/>
                    <a:p>
                      <a:pPr algn="ctr"/>
                      <a:r>
                        <a:rPr lang="en-US" sz="1600" b="1" dirty="0" smtClean="0">
                          <a:effectLst/>
                          <a:latin typeface="Avenir Book" charset="0"/>
                          <a:ea typeface="Avenir Book" charset="0"/>
                          <a:cs typeface="Avenir Book" charset="0"/>
                        </a:rPr>
                        <a:t>Per</a:t>
                      </a:r>
                      <a:r>
                        <a:rPr lang="en-US" sz="1600" b="1" baseline="0" dirty="0" smtClean="0">
                          <a:effectLst/>
                          <a:latin typeface="Avenir Book" charset="0"/>
                          <a:ea typeface="Avenir Book" charset="0"/>
                          <a:cs typeface="Avenir Book" charset="0"/>
                        </a:rPr>
                        <a:t> cup</a:t>
                      </a:r>
                    </a:p>
                    <a:p>
                      <a:pPr algn="ctr"/>
                      <a:r>
                        <a:rPr lang="en-US" sz="1600" b="1" baseline="0" dirty="0" smtClean="0">
                          <a:effectLst/>
                          <a:latin typeface="Avenir Book" charset="0"/>
                          <a:ea typeface="Avenir Book" charset="0"/>
                          <a:cs typeface="Avenir Book" charset="0"/>
                        </a:rPr>
                        <a:t>Per 1 </a:t>
                      </a:r>
                      <a:r>
                        <a:rPr lang="en-US" sz="1600" b="1" baseline="0" dirty="0" err="1" smtClean="0">
                          <a:effectLst/>
                          <a:latin typeface="Avenir Book" charset="0"/>
                          <a:ea typeface="Avenir Book" charset="0"/>
                          <a:cs typeface="Avenir Book" charset="0"/>
                        </a:rPr>
                        <a:t>oz</a:t>
                      </a:r>
                      <a:endParaRPr lang="en-US" sz="1600" b="1" baseline="0" dirty="0" smtClean="0">
                        <a:effectLst/>
                        <a:latin typeface="Avenir Book" charset="0"/>
                        <a:ea typeface="Avenir Book" charset="0"/>
                        <a:cs typeface="Avenir Book" charset="0"/>
                      </a:endParaRPr>
                    </a:p>
                    <a:p>
                      <a:pPr algn="ctr"/>
                      <a:r>
                        <a:rPr lang="en-US" sz="1600" b="1" baseline="0" dirty="0" smtClean="0">
                          <a:effectLst/>
                          <a:latin typeface="Avenir Book" charset="0"/>
                          <a:ea typeface="Avenir Book" charset="0"/>
                          <a:cs typeface="Avenir Book" charset="0"/>
                        </a:rPr>
                        <a:t>Per 6 </a:t>
                      </a:r>
                      <a:r>
                        <a:rPr lang="en-US" sz="1600" b="1" baseline="0" dirty="0" err="1" smtClean="0">
                          <a:effectLst/>
                          <a:latin typeface="Avenir Book" charset="0"/>
                          <a:ea typeface="Avenir Book" charset="0"/>
                          <a:cs typeface="Avenir Book" charset="0"/>
                        </a:rPr>
                        <a:t>oz</a:t>
                      </a:r>
                      <a:endParaRPr lang="en-US" sz="1600" b="1" dirty="0">
                        <a:effectLst/>
                        <a:latin typeface="Avenir Book" charset="0"/>
                        <a:ea typeface="Avenir Book" charset="0"/>
                        <a:cs typeface="Avenir Book" charset="0"/>
                      </a:endParaRPr>
                    </a:p>
                  </a:txBody>
                  <a:tcPr marL="63500" marR="63500" marT="63500" marB="63500"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553" y="82487"/>
            <a:ext cx="1554390" cy="1466913"/>
          </a:xfrm>
          <a:prstGeom prst="rect">
            <a:avLst/>
          </a:prstGeom>
        </p:spPr>
      </p:pic>
    </p:spTree>
    <p:extLst>
      <p:ext uri="{BB962C8B-B14F-4D97-AF65-F5344CB8AC3E}">
        <p14:creationId xmlns:p14="http://schemas.microsoft.com/office/powerpoint/2010/main" val="103906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ge5image18992"/>
          <p:cNvPicPr>
            <a:picLocks noChangeAspect="1" noChangeArrowheads="1"/>
          </p:cNvPicPr>
          <p:nvPr/>
        </p:nvPicPr>
        <p:blipFill rotWithShape="1">
          <a:blip r:embed="rId2">
            <a:extLst>
              <a:ext uri="{28A0092B-C50C-407E-A947-70E740481C1C}">
                <a14:useLocalDpi xmlns:a14="http://schemas.microsoft.com/office/drawing/2010/main" val="0"/>
              </a:ext>
            </a:extLst>
          </a:blip>
          <a:srcRect b="75697"/>
          <a:stretch/>
        </p:blipFill>
        <p:spPr bwMode="auto">
          <a:xfrm>
            <a:off x="317500" y="1481814"/>
            <a:ext cx="4013482" cy="256954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ge6image29112"/>
          <p:cNvPicPr>
            <a:picLocks noChangeAspect="1" noChangeArrowheads="1"/>
          </p:cNvPicPr>
          <p:nvPr/>
        </p:nvPicPr>
        <p:blipFill rotWithShape="1">
          <a:blip r:embed="rId3">
            <a:extLst>
              <a:ext uri="{28A0092B-C50C-407E-A947-70E740481C1C}">
                <a14:useLocalDpi xmlns:a14="http://schemas.microsoft.com/office/drawing/2010/main" val="0"/>
              </a:ext>
            </a:extLst>
          </a:blip>
          <a:srcRect b="67989"/>
          <a:stretch/>
        </p:blipFill>
        <p:spPr bwMode="auto">
          <a:xfrm>
            <a:off x="4890824" y="2779590"/>
            <a:ext cx="3979799" cy="257483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34498" y="212167"/>
            <a:ext cx="8769351" cy="1079210"/>
          </a:xfrm>
        </p:spPr>
        <p:txBody>
          <a:bodyPr/>
          <a:lstStyle/>
          <a:p>
            <a:pPr algn="l"/>
            <a:r>
              <a:rPr lang="en-CA" sz="4000" b="1" dirty="0" smtClean="0">
                <a:latin typeface="Avenir Book" charset="0"/>
                <a:ea typeface="Avenir Book" charset="0"/>
                <a:cs typeface="Avenir Book" charset="0"/>
              </a:rPr>
              <a:t>Plant vs. Animal Sources of Protein</a:t>
            </a:r>
            <a:endParaRPr lang="en-CA" sz="4000" b="1" dirty="0">
              <a:latin typeface="Avenir Book" charset="0"/>
              <a:ea typeface="Avenir Book" charset="0"/>
              <a:cs typeface="Avenir Book" charset="0"/>
            </a:endParaRPr>
          </a:p>
        </p:txBody>
      </p:sp>
      <p:sp>
        <p:nvSpPr>
          <p:cNvPr id="5" name="TextBox 4"/>
          <p:cNvSpPr txBox="1"/>
          <p:nvPr/>
        </p:nvSpPr>
        <p:spPr>
          <a:xfrm>
            <a:off x="317500" y="4260392"/>
            <a:ext cx="2088970" cy="646331"/>
          </a:xfrm>
          <a:prstGeom prst="rect">
            <a:avLst/>
          </a:prstGeom>
          <a:solidFill>
            <a:srgbClr val="FFC000"/>
          </a:solidFill>
        </p:spPr>
        <p:txBody>
          <a:bodyPr wrap="none" rtlCol="0">
            <a:spAutoFit/>
          </a:bodyPr>
          <a:lstStyle/>
          <a:p>
            <a:r>
              <a:rPr lang="en-US" dirty="0" smtClean="0"/>
              <a:t>WPH-Wheat protein</a:t>
            </a:r>
          </a:p>
          <a:p>
            <a:r>
              <a:rPr lang="en-US" dirty="0" err="1" smtClean="0"/>
              <a:t>MCas</a:t>
            </a:r>
            <a:r>
              <a:rPr lang="en-US" dirty="0" smtClean="0"/>
              <a:t>-Casein</a:t>
            </a:r>
          </a:p>
        </p:txBody>
      </p:sp>
      <p:sp>
        <p:nvSpPr>
          <p:cNvPr id="6" name="TextBox 5"/>
          <p:cNvSpPr txBox="1"/>
          <p:nvPr/>
        </p:nvSpPr>
        <p:spPr>
          <a:xfrm>
            <a:off x="2584446" y="5354425"/>
            <a:ext cx="2128403" cy="646331"/>
          </a:xfrm>
          <a:prstGeom prst="rect">
            <a:avLst/>
          </a:prstGeom>
          <a:solidFill>
            <a:srgbClr val="FFC000"/>
          </a:solidFill>
        </p:spPr>
        <p:txBody>
          <a:bodyPr wrap="none" rtlCol="0">
            <a:spAutoFit/>
          </a:bodyPr>
          <a:lstStyle/>
          <a:p>
            <a:r>
              <a:rPr lang="en-US" dirty="0" smtClean="0"/>
              <a:t>35 WPH vs. 35 Whey</a:t>
            </a:r>
          </a:p>
          <a:p>
            <a:r>
              <a:rPr lang="en-US" dirty="0" smtClean="0"/>
              <a:t>60 WPH vs. 35 Whey</a:t>
            </a:r>
            <a:endParaRPr lang="en-US" dirty="0"/>
          </a:p>
        </p:txBody>
      </p:sp>
      <p:sp>
        <p:nvSpPr>
          <p:cNvPr id="7" name="TextBox 6"/>
          <p:cNvSpPr txBox="1"/>
          <p:nvPr/>
        </p:nvSpPr>
        <p:spPr>
          <a:xfrm>
            <a:off x="15785" y="6488668"/>
            <a:ext cx="1521955" cy="276999"/>
          </a:xfrm>
          <a:prstGeom prst="rect">
            <a:avLst/>
          </a:prstGeom>
          <a:noFill/>
        </p:spPr>
        <p:txBody>
          <a:bodyPr wrap="none" rtlCol="0">
            <a:spAutoFit/>
          </a:bodyPr>
          <a:lstStyle/>
          <a:p>
            <a:r>
              <a:rPr lang="en-US" sz="1200" dirty="0" err="1" smtClean="0">
                <a:solidFill>
                  <a:schemeClr val="bg1"/>
                </a:solidFill>
              </a:rPr>
              <a:t>Gorissen</a:t>
            </a:r>
            <a:r>
              <a:rPr lang="en-US" sz="1200" dirty="0" smtClean="0">
                <a:solidFill>
                  <a:schemeClr val="bg1"/>
                </a:solidFill>
              </a:rPr>
              <a:t> J. </a:t>
            </a:r>
            <a:r>
              <a:rPr lang="en-US" sz="1200" dirty="0" err="1" smtClean="0">
                <a:solidFill>
                  <a:schemeClr val="bg1"/>
                </a:solidFill>
              </a:rPr>
              <a:t>Nutr</a:t>
            </a:r>
            <a:r>
              <a:rPr lang="en-US" sz="1200" dirty="0" smtClean="0">
                <a:solidFill>
                  <a:schemeClr val="bg1"/>
                </a:solidFill>
              </a:rPr>
              <a:t> 2016</a:t>
            </a:r>
            <a:endParaRPr lang="en-US" sz="1200" dirty="0">
              <a:solidFill>
                <a:schemeClr val="bg1"/>
              </a:solidFill>
            </a:endParaRPr>
          </a:p>
        </p:txBody>
      </p:sp>
    </p:spTree>
    <p:extLst>
      <p:ext uri="{BB962C8B-B14F-4D97-AF65-F5344CB8AC3E}">
        <p14:creationId xmlns:p14="http://schemas.microsoft.com/office/powerpoint/2010/main" val="526860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504"/>
            <a:ext cx="8229600" cy="1143000"/>
          </a:xfrm>
        </p:spPr>
        <p:txBody>
          <a:bodyPr/>
          <a:lstStyle/>
          <a:p>
            <a:pPr algn="l"/>
            <a:r>
              <a:rPr lang="en-US" sz="4000" b="1" dirty="0" smtClean="0">
                <a:latin typeface="Avenir Book" charset="0"/>
                <a:ea typeface="Avenir Book" charset="0"/>
                <a:cs typeface="Avenir Book" charset="0"/>
              </a:rPr>
              <a:t>Soy vs. Whey in the Elderly</a:t>
            </a:r>
            <a:endParaRPr lang="en-US" sz="4000" b="1" dirty="0">
              <a:latin typeface="Avenir Book" charset="0"/>
              <a:ea typeface="Avenir Book" charset="0"/>
              <a:cs typeface="Avenir Book" charset="0"/>
            </a:endParaRPr>
          </a:p>
        </p:txBody>
      </p:sp>
      <p:pic>
        <p:nvPicPr>
          <p:cNvPr id="4" name="Picture 3"/>
          <p:cNvPicPr>
            <a:picLocks noChangeAspect="1"/>
          </p:cNvPicPr>
          <p:nvPr/>
        </p:nvPicPr>
        <p:blipFill rotWithShape="1">
          <a:blip r:embed="rId3"/>
          <a:srcRect l="10510" t="12007" r="21586" b="45401"/>
          <a:stretch/>
        </p:blipFill>
        <p:spPr>
          <a:xfrm>
            <a:off x="55811" y="1773382"/>
            <a:ext cx="4376489" cy="3552680"/>
          </a:xfrm>
          <a:prstGeom prst="rect">
            <a:avLst/>
          </a:prstGeom>
        </p:spPr>
      </p:pic>
      <p:sp>
        <p:nvSpPr>
          <p:cNvPr id="5" name="TextBox 4"/>
          <p:cNvSpPr txBox="1"/>
          <p:nvPr/>
        </p:nvSpPr>
        <p:spPr>
          <a:xfrm>
            <a:off x="4432301" y="1511300"/>
            <a:ext cx="4457699" cy="47089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Soy- ingestion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of 20 g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and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40 g </a:t>
            </a:r>
            <a:r>
              <a:rPr kumimoji="0" lang="en-US" sz="2000" b="0" i="0" u="sng" strike="noStrike" kern="1200" cap="none" spc="0" normalizeH="0" baseline="0" noProof="0" dirty="0" smtClean="0">
                <a:ln>
                  <a:noFill/>
                </a:ln>
                <a:solidFill>
                  <a:prstClr val="black"/>
                </a:solidFill>
                <a:effectLst/>
                <a:uLnTx/>
                <a:uFillTx/>
                <a:latin typeface="Avenir Book" charset="0"/>
                <a:ea typeface="Avenir Book" charset="0"/>
                <a:cs typeface="Avenir Book" charset="0"/>
              </a:rPr>
              <a:t>does </a:t>
            </a:r>
            <a:r>
              <a:rPr kumimoji="0" lang="en-US" sz="2000" b="0" i="0" u="sng" strike="noStrike" kern="1200" cap="none" spc="0" normalizeH="0" baseline="0" noProof="0" dirty="0">
                <a:ln>
                  <a:noFill/>
                </a:ln>
                <a:solidFill>
                  <a:prstClr val="black"/>
                </a:solidFill>
                <a:effectLst/>
                <a:uLnTx/>
                <a:uFillTx/>
                <a:latin typeface="Avenir Book" charset="0"/>
                <a:ea typeface="Avenir Book" charset="0"/>
                <a:cs typeface="Avenir Book" charset="0"/>
              </a:rPr>
              <a:t>not stimulate increased rates of MPS under resting conditions in the </a:t>
            </a:r>
            <a:r>
              <a:rPr kumimoji="0" lang="en-US" sz="2000" b="0" i="0" u="sng" strike="noStrike" kern="1200" cap="none" spc="0" normalizeH="0" baseline="0" noProof="0" dirty="0" smtClean="0">
                <a:ln>
                  <a:noFill/>
                </a:ln>
                <a:solidFill>
                  <a:prstClr val="black"/>
                </a:solidFill>
                <a:effectLst/>
                <a:uLnTx/>
                <a:uFillTx/>
                <a:latin typeface="Avenir Book" charset="0"/>
                <a:ea typeface="Avenir Book" charset="0"/>
                <a:cs typeface="Avenir Book" charset="0"/>
              </a:rPr>
              <a:t>elderly</a:t>
            </a:r>
            <a:endPar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Even when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combined with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resistance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exercise, 40 g but not 20 g, of soy protein isolate has a </a:t>
            </a:r>
            <a:r>
              <a:rPr kumimoji="0" lang="en-US" sz="2000" b="0" i="0" u="sng" strike="noStrike" kern="1200" cap="none" spc="0" normalizeH="0" baseline="0" noProof="0" dirty="0">
                <a:ln>
                  <a:noFill/>
                </a:ln>
                <a:solidFill>
                  <a:prstClr val="black"/>
                </a:solidFill>
                <a:effectLst/>
                <a:uLnTx/>
                <a:uFillTx/>
                <a:latin typeface="Avenir Book" charset="0"/>
                <a:ea typeface="Avenir Book" charset="0"/>
                <a:cs typeface="Avenir Book" charset="0"/>
              </a:rPr>
              <a:t>modest</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 effect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on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MPS </a:t>
            </a: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Whey- 20</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 g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effectively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stimulated MPS at rest, while both 20 g and 40 g </a:t>
            </a:r>
            <a:r>
              <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increased </a:t>
            </a:r>
            <a:r>
              <a:rPr kumimoji="0" lang="en-US" sz="2000" b="0" i="0" u="none" strike="noStrike" kern="1200" cap="none" spc="0" normalizeH="0" baseline="0" noProof="0" dirty="0">
                <a:ln>
                  <a:noFill/>
                </a:ln>
                <a:solidFill>
                  <a:prstClr val="black"/>
                </a:solidFill>
                <a:effectLst/>
                <a:uLnTx/>
                <a:uFillTx/>
                <a:latin typeface="Avenir Book" charset="0"/>
                <a:ea typeface="Avenir Book" charset="0"/>
                <a:cs typeface="Avenir Book" charset="0"/>
              </a:rPr>
              <a:t>post-exercise MPS in a stepwise manner </a:t>
            </a:r>
            <a:endParaRPr kumimoji="0" lang="en-US" sz="2000" b="0" i="0" u="none" strike="noStrike" kern="1200" cap="none" spc="0" normalizeH="0" baseline="0" noProof="0" dirty="0" smtClean="0">
              <a:ln>
                <a:noFill/>
              </a:ln>
              <a:solidFill>
                <a:prstClr val="black"/>
              </a:solidFill>
              <a:effectLst/>
              <a:uLnTx/>
              <a:uFillTx/>
              <a:latin typeface="Avenir Book" charset="0"/>
              <a:ea typeface="Avenir Book" charset="0"/>
              <a:cs typeface="Avenir Book"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prstClr val="black"/>
                </a:solidFill>
                <a:effectLst/>
                <a:uLnTx/>
                <a:uFillTx/>
                <a:latin typeface="Avenir Book" charset="0"/>
                <a:ea typeface="Avenir Book" charset="0"/>
                <a:cs typeface="Avenir Book" charset="0"/>
              </a:rPr>
              <a:t>Thus soy </a:t>
            </a:r>
            <a:r>
              <a:rPr kumimoji="0" lang="en-US" sz="2000" b="0" i="1" u="none" strike="noStrike" kern="1200" cap="none" spc="0" normalizeH="0" baseline="0" noProof="0" dirty="0">
                <a:ln>
                  <a:noFill/>
                </a:ln>
                <a:solidFill>
                  <a:prstClr val="black"/>
                </a:solidFill>
                <a:effectLst/>
                <a:uLnTx/>
                <a:uFillTx/>
                <a:latin typeface="Avenir Book" charset="0"/>
                <a:ea typeface="Avenir Book" charset="0"/>
                <a:cs typeface="Avenir Book" charset="0"/>
              </a:rPr>
              <a:t>appears less effective than whey protein at promoting increases in MPS in the elderly </a:t>
            </a:r>
          </a:p>
        </p:txBody>
      </p:sp>
      <p:sp>
        <p:nvSpPr>
          <p:cNvPr id="6" name="TextBox 5"/>
          <p:cNvSpPr txBox="1"/>
          <p:nvPr/>
        </p:nvSpPr>
        <p:spPr>
          <a:xfrm>
            <a:off x="0" y="5412858"/>
            <a:ext cx="2950872" cy="369332"/>
          </a:xfrm>
          <a:prstGeom prst="rect">
            <a:avLst/>
          </a:prstGeom>
          <a:solidFill>
            <a:srgbClr val="C0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FSR=fractional synthesis rate</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39177" y="6552168"/>
            <a:ext cx="204414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white"/>
                </a:solidFill>
                <a:effectLst/>
                <a:uLnTx/>
                <a:uFillTx/>
                <a:latin typeface="Avenir Book" charset="0"/>
                <a:ea typeface="Avenir Book" charset="0"/>
                <a:cs typeface="Avenir Book" charset="0"/>
              </a:rPr>
              <a:t>Yang </a:t>
            </a:r>
            <a:r>
              <a:rPr kumimoji="0" lang="en-US" sz="1100" b="0" i="1" u="none" strike="noStrike" kern="1200" cap="none" spc="0" normalizeH="0" baseline="0" noProof="0" dirty="0" smtClean="0">
                <a:ln>
                  <a:noFill/>
                </a:ln>
                <a:solidFill>
                  <a:prstClr val="white"/>
                </a:solidFill>
                <a:effectLst/>
                <a:uLnTx/>
                <a:uFillTx/>
                <a:latin typeface="Avenir Book" charset="0"/>
                <a:ea typeface="Avenir Book" charset="0"/>
                <a:cs typeface="Avenir Book" charset="0"/>
              </a:rPr>
              <a:t>et al. </a:t>
            </a:r>
            <a:r>
              <a:rPr kumimoji="0" lang="en-US" sz="1100" b="0" i="0" u="none" strike="noStrike" kern="1200" cap="none" spc="0" normalizeH="0" baseline="0" noProof="0" dirty="0" smtClean="0">
                <a:ln>
                  <a:noFill/>
                </a:ln>
                <a:solidFill>
                  <a:prstClr val="white"/>
                </a:solidFill>
                <a:effectLst/>
                <a:uLnTx/>
                <a:uFillTx/>
                <a:latin typeface="Avenir Book" charset="0"/>
                <a:ea typeface="Avenir Book" charset="0"/>
                <a:cs typeface="Avenir Book" charset="0"/>
              </a:rPr>
              <a:t>Nut and Met 2012</a:t>
            </a:r>
            <a:endParaRPr kumimoji="0" lang="en-US" sz="1100" b="0" i="0" u="none" strike="noStrike" kern="1200" cap="none" spc="0" normalizeH="0" baseline="0" noProof="0" dirty="0">
              <a:ln>
                <a:noFill/>
              </a:ln>
              <a:solidFill>
                <a:prstClr val="white"/>
              </a:solidFill>
              <a:effectLst/>
              <a:uLnTx/>
              <a:uFillTx/>
              <a:latin typeface="Avenir Book" charset="0"/>
              <a:ea typeface="Avenir Book" charset="0"/>
              <a:cs typeface="Avenir Book" charset="0"/>
            </a:endParaRPr>
          </a:p>
        </p:txBody>
      </p:sp>
    </p:spTree>
    <p:extLst>
      <p:ext uri="{BB962C8B-B14F-4D97-AF65-F5344CB8AC3E}">
        <p14:creationId xmlns:p14="http://schemas.microsoft.com/office/powerpoint/2010/main" val="277721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noChangeArrowheads="1"/>
          </p:cNvSpPr>
          <p:nvPr>
            <p:ph type="title"/>
          </p:nvPr>
        </p:nvSpPr>
        <p:spPr>
          <a:xfrm>
            <a:off x="0" y="403536"/>
            <a:ext cx="9144000" cy="510866"/>
          </a:xfrm>
          <a:solidFill>
            <a:schemeClr val="bg1"/>
          </a:solidFill>
        </p:spPr>
        <p:txBody>
          <a:bodyPr>
            <a:noAutofit/>
          </a:bodyPr>
          <a:lstStyle/>
          <a:p>
            <a:pPr algn="l">
              <a:defRPr/>
            </a:pPr>
            <a:r>
              <a:rPr lang="en-US" sz="3000" b="1" dirty="0" smtClean="0">
                <a:latin typeface="Avenir Book" charset="0"/>
                <a:ea typeface="Avenir Book" charset="0"/>
                <a:cs typeface="Avenir Book" charset="0"/>
              </a:rPr>
              <a:t>The </a:t>
            </a:r>
            <a:r>
              <a:rPr lang="en-US" sz="3000" b="1" dirty="0">
                <a:latin typeface="Avenir Book" charset="0"/>
                <a:ea typeface="Avenir Book" charset="0"/>
                <a:cs typeface="Avenir Book" charset="0"/>
              </a:rPr>
              <a:t>inclusion of </a:t>
            </a:r>
            <a:r>
              <a:rPr lang="en-US" sz="3000" b="1" dirty="0" smtClean="0">
                <a:latin typeface="Avenir Book" charset="0"/>
                <a:ea typeface="Avenir Book" charset="0"/>
                <a:cs typeface="Avenir Book" charset="0"/>
              </a:rPr>
              <a:t>high protein dairy </a:t>
            </a:r>
            <a:r>
              <a:rPr lang="en-US" sz="3000" b="1" i="1" u="sng" dirty="0" smtClean="0">
                <a:latin typeface="Avenir Book" charset="0"/>
                <a:ea typeface="Avenir Book" charset="0"/>
                <a:cs typeface="Avenir Book" charset="0"/>
              </a:rPr>
              <a:t>does </a:t>
            </a:r>
            <a:r>
              <a:rPr lang="en-US" sz="3000" b="1" i="1" u="sng" dirty="0">
                <a:latin typeface="Avenir Book" charset="0"/>
                <a:ea typeface="Avenir Book" charset="0"/>
                <a:cs typeface="Avenir Book" charset="0"/>
              </a:rPr>
              <a:t>not </a:t>
            </a:r>
            <a:r>
              <a:rPr lang="en-US" sz="3000" b="1" dirty="0" smtClean="0">
                <a:latin typeface="Avenir Book" charset="0"/>
                <a:ea typeface="Avenir Book" charset="0"/>
                <a:cs typeface="Avenir Book" charset="0"/>
              </a:rPr>
              <a:t>diminish </a:t>
            </a:r>
            <a:r>
              <a:rPr lang="en-US" sz="3000" b="1" dirty="0">
                <a:latin typeface="Avenir Book" charset="0"/>
                <a:ea typeface="Avenir Book" charset="0"/>
                <a:cs typeface="Avenir Book" charset="0"/>
              </a:rPr>
              <a:t>weight loss </a:t>
            </a:r>
          </a:p>
        </p:txBody>
      </p:sp>
      <p:sp>
        <p:nvSpPr>
          <p:cNvPr id="19460" name="Rectangle 9"/>
          <p:cNvSpPr>
            <a:spLocks noChangeArrowheads="1"/>
          </p:cNvSpPr>
          <p:nvPr/>
        </p:nvSpPr>
        <p:spPr bwMode="auto">
          <a:xfrm>
            <a:off x="1143001" y="707209"/>
            <a:ext cx="184731" cy="300082"/>
          </a:xfrm>
          <a:prstGeom prst="rect">
            <a:avLst/>
          </a:prstGeom>
          <a:noFill/>
          <a:ln w="9525">
            <a:noFill/>
            <a:miter lim="800000"/>
            <a:headEnd/>
            <a:tailEnd/>
          </a:ln>
        </p:spPr>
        <p:txBody>
          <a:bodyPr wrap="none" anchor="ctr">
            <a:spAutoFit/>
          </a:bodyPr>
          <a:lstStyle/>
          <a:p>
            <a:endParaRPr lang="en-CA" sz="1350"/>
          </a:p>
        </p:txBody>
      </p:sp>
      <p:graphicFrame>
        <p:nvGraphicFramePr>
          <p:cNvPr id="19458" name="Object 8"/>
          <p:cNvGraphicFramePr>
            <a:graphicFrameLocks noChangeAspect="1"/>
          </p:cNvGraphicFramePr>
          <p:nvPr>
            <p:extLst/>
          </p:nvPr>
        </p:nvGraphicFramePr>
        <p:xfrm>
          <a:off x="1329860" y="1222790"/>
          <a:ext cx="6068157" cy="4277058"/>
        </p:xfrm>
        <a:graphic>
          <a:graphicData uri="http://schemas.openxmlformats.org/presentationml/2006/ole">
            <mc:AlternateContent xmlns:mc="http://schemas.openxmlformats.org/markup-compatibility/2006">
              <mc:Choice xmlns:v="urn:schemas-microsoft-com:vml" Requires="v">
                <p:oleObj spid="_x0000_s2067" name="Prism 5" r:id="rId4" imgW="4703040" imgH="3314520" progId="Prism5.Document">
                  <p:embed/>
                </p:oleObj>
              </mc:Choice>
              <mc:Fallback>
                <p:oleObj name="Prism 5" r:id="rId4" imgW="4703040" imgH="3314520" progId="Prism5.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860" y="1222790"/>
                        <a:ext cx="6068157" cy="4277058"/>
                      </a:xfrm>
                      <a:prstGeom prst="rect">
                        <a:avLst/>
                      </a:prstGeom>
                      <a:noFill/>
                    </p:spPr>
                  </p:pic>
                </p:oleObj>
              </mc:Fallback>
            </mc:AlternateContent>
          </a:graphicData>
        </a:graphic>
      </p:graphicFrame>
      <p:sp>
        <p:nvSpPr>
          <p:cNvPr id="96265" name="Text Box 9"/>
          <p:cNvSpPr txBox="1">
            <a:spLocks noChangeArrowheads="1"/>
          </p:cNvSpPr>
          <p:nvPr/>
        </p:nvSpPr>
        <p:spPr bwMode="auto">
          <a:xfrm>
            <a:off x="5783537" y="4848614"/>
            <a:ext cx="1414432" cy="507831"/>
          </a:xfrm>
          <a:prstGeom prst="rect">
            <a:avLst/>
          </a:prstGeom>
          <a:solidFill>
            <a:srgbClr val="FFC000"/>
          </a:solidFill>
          <a:ln w="9525">
            <a:noFill/>
            <a:miter lim="800000"/>
            <a:headEnd/>
            <a:tailEnd/>
          </a:ln>
        </p:spPr>
        <p:txBody>
          <a:bodyPr wrap="square">
            <a:spAutoFit/>
          </a:bodyPr>
          <a:lstStyle/>
          <a:p>
            <a:pPr algn="ctr"/>
            <a:r>
              <a:rPr lang="en-US" sz="1350" dirty="0">
                <a:latin typeface="Avenir Book" charset="0"/>
                <a:ea typeface="Avenir Book" charset="0"/>
                <a:cs typeface="Avenir Book" charset="0"/>
              </a:rPr>
              <a:t>40:30:30</a:t>
            </a:r>
          </a:p>
          <a:p>
            <a:pPr algn="ctr"/>
            <a:r>
              <a:rPr lang="en-US" sz="1350" dirty="0">
                <a:latin typeface="Avenir Book" charset="0"/>
                <a:ea typeface="Avenir Book" charset="0"/>
                <a:cs typeface="Avenir Book" charset="0"/>
              </a:rPr>
              <a:t>~1700mg Ca</a:t>
            </a:r>
            <a:r>
              <a:rPr lang="en-US" sz="1350" baseline="30000" dirty="0">
                <a:latin typeface="Avenir Book" charset="0"/>
                <a:ea typeface="Avenir Book" charset="0"/>
                <a:cs typeface="Avenir Book" charset="0"/>
              </a:rPr>
              <a:t>2+</a:t>
            </a:r>
            <a:endParaRPr lang="en-US" sz="1350" dirty="0">
              <a:latin typeface="Avenir Book" charset="0"/>
              <a:ea typeface="Avenir Book" charset="0"/>
              <a:cs typeface="Avenir Book" charset="0"/>
            </a:endParaRPr>
          </a:p>
        </p:txBody>
      </p:sp>
      <p:sp>
        <p:nvSpPr>
          <p:cNvPr id="96263" name="Text Box 7"/>
          <p:cNvSpPr txBox="1">
            <a:spLocks noChangeArrowheads="1"/>
          </p:cNvSpPr>
          <p:nvPr/>
        </p:nvSpPr>
        <p:spPr bwMode="auto">
          <a:xfrm>
            <a:off x="2684339" y="4878467"/>
            <a:ext cx="1299247" cy="507831"/>
          </a:xfrm>
          <a:prstGeom prst="rect">
            <a:avLst/>
          </a:prstGeom>
          <a:solidFill>
            <a:srgbClr val="FFC000"/>
          </a:solidFill>
          <a:ln w="9525">
            <a:noFill/>
            <a:miter lim="800000"/>
            <a:headEnd/>
            <a:tailEnd/>
          </a:ln>
        </p:spPr>
        <p:txBody>
          <a:bodyPr wrap="square">
            <a:spAutoFit/>
          </a:bodyPr>
          <a:lstStyle/>
          <a:p>
            <a:pPr algn="ctr"/>
            <a:r>
              <a:rPr lang="en-US" sz="1350" dirty="0">
                <a:latin typeface="Avenir Book" charset="0"/>
                <a:ea typeface="Avenir Book" charset="0"/>
                <a:cs typeface="Avenir Book" charset="0"/>
              </a:rPr>
              <a:t>55:30:15</a:t>
            </a:r>
          </a:p>
          <a:p>
            <a:pPr algn="ctr"/>
            <a:r>
              <a:rPr lang="en-US" sz="1350" dirty="0">
                <a:latin typeface="Avenir Book" charset="0"/>
                <a:ea typeface="Avenir Book" charset="0"/>
                <a:cs typeface="Avenir Book" charset="0"/>
              </a:rPr>
              <a:t>&lt;600mg Ca</a:t>
            </a:r>
            <a:r>
              <a:rPr lang="en-US" sz="1350" baseline="30000" dirty="0">
                <a:latin typeface="Avenir Book" charset="0"/>
                <a:ea typeface="Avenir Book" charset="0"/>
                <a:cs typeface="Avenir Book" charset="0"/>
              </a:rPr>
              <a:t>2+</a:t>
            </a:r>
            <a:endParaRPr lang="en-US" sz="1350" dirty="0">
              <a:latin typeface="Avenir Book" charset="0"/>
              <a:ea typeface="Avenir Book" charset="0"/>
              <a:cs typeface="Avenir Book" charset="0"/>
            </a:endParaRPr>
          </a:p>
        </p:txBody>
      </p:sp>
      <p:sp>
        <p:nvSpPr>
          <p:cNvPr id="96264" name="Text Box 8"/>
          <p:cNvSpPr txBox="1">
            <a:spLocks noChangeArrowheads="1"/>
          </p:cNvSpPr>
          <p:nvPr/>
        </p:nvSpPr>
        <p:spPr bwMode="auto">
          <a:xfrm>
            <a:off x="4091771" y="4867673"/>
            <a:ext cx="1554735" cy="507831"/>
          </a:xfrm>
          <a:prstGeom prst="rect">
            <a:avLst/>
          </a:prstGeom>
          <a:solidFill>
            <a:srgbClr val="FFC000"/>
          </a:solidFill>
          <a:ln w="9525">
            <a:noFill/>
            <a:miter lim="800000"/>
            <a:headEnd/>
            <a:tailEnd/>
          </a:ln>
        </p:spPr>
        <p:txBody>
          <a:bodyPr wrap="square">
            <a:spAutoFit/>
          </a:bodyPr>
          <a:lstStyle/>
          <a:p>
            <a:pPr algn="ctr"/>
            <a:r>
              <a:rPr lang="en-US" sz="1350" dirty="0">
                <a:latin typeface="Avenir Book" charset="0"/>
                <a:ea typeface="Avenir Book" charset="0"/>
                <a:cs typeface="Avenir Book" charset="0"/>
              </a:rPr>
              <a:t>55:30:15</a:t>
            </a:r>
          </a:p>
          <a:p>
            <a:pPr algn="ctr"/>
            <a:r>
              <a:rPr lang="en-US" sz="1350" dirty="0">
                <a:latin typeface="Avenir Book" charset="0"/>
                <a:ea typeface="Avenir Book" charset="0"/>
                <a:cs typeface="Avenir Book" charset="0"/>
              </a:rPr>
              <a:t>~1100mg Ca</a:t>
            </a:r>
            <a:r>
              <a:rPr lang="en-US" sz="1350" baseline="30000" dirty="0">
                <a:latin typeface="Avenir Book" charset="0"/>
                <a:ea typeface="Avenir Book" charset="0"/>
                <a:cs typeface="Avenir Book" charset="0"/>
              </a:rPr>
              <a:t>2+</a:t>
            </a:r>
            <a:endParaRPr lang="en-US" sz="1350" dirty="0">
              <a:latin typeface="Avenir Book" charset="0"/>
              <a:ea typeface="Avenir Book" charset="0"/>
              <a:cs typeface="Avenir Book" charset="0"/>
            </a:endParaRPr>
          </a:p>
        </p:txBody>
      </p:sp>
      <p:sp>
        <p:nvSpPr>
          <p:cNvPr id="9" name="Rectangle 5"/>
          <p:cNvSpPr>
            <a:spLocks noChangeArrowheads="1"/>
          </p:cNvSpPr>
          <p:nvPr/>
        </p:nvSpPr>
        <p:spPr bwMode="auto">
          <a:xfrm>
            <a:off x="3582999" y="3090233"/>
            <a:ext cx="2572278" cy="784830"/>
          </a:xfrm>
          <a:prstGeom prst="rect">
            <a:avLst/>
          </a:prstGeom>
          <a:solidFill>
            <a:srgbClr val="FFC000"/>
          </a:solidFill>
          <a:ln w="9525">
            <a:noFill/>
            <a:miter lim="800000"/>
            <a:headEnd/>
            <a:tailEnd/>
          </a:ln>
        </p:spPr>
        <p:txBody>
          <a:bodyPr wrap="square" anchor="ctr">
            <a:spAutoFit/>
          </a:bodyPr>
          <a:lstStyle/>
          <a:p>
            <a:pPr algn="ctr">
              <a:tabLst>
                <a:tab pos="-685800" algn="l"/>
                <a:tab pos="-34290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Lst>
            </a:pPr>
            <a:r>
              <a:rPr lang="en-US" sz="1500">
                <a:latin typeface="Verdana" pitchFamily="34" charset="0"/>
              </a:rPr>
              <a:t>HiDairyPro</a:t>
            </a:r>
            <a:r>
              <a:rPr lang="en-US" sz="1500" dirty="0">
                <a:latin typeface="Verdana" pitchFamily="34" charset="0"/>
              </a:rPr>
              <a:t>: </a:t>
            </a:r>
            <a:r>
              <a:rPr lang="en-US" sz="1500" b="1" dirty="0">
                <a:latin typeface="Verdana" pitchFamily="34" charset="0"/>
              </a:rPr>
              <a:t>- 4.3 kg</a:t>
            </a:r>
            <a:endParaRPr lang="en-US" sz="1500" dirty="0">
              <a:latin typeface="Verdana" pitchFamily="34" charset="0"/>
            </a:endParaRPr>
          </a:p>
          <a:p>
            <a:pPr algn="ctr">
              <a:tabLst>
                <a:tab pos="-685800" algn="l"/>
                <a:tab pos="-34290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Lst>
            </a:pPr>
            <a:r>
              <a:rPr lang="en-US" sz="1500" dirty="0" err="1">
                <a:latin typeface="Verdana" pitchFamily="34" charset="0"/>
              </a:rPr>
              <a:t>DairyPro</a:t>
            </a:r>
            <a:r>
              <a:rPr lang="en-US" sz="1500" dirty="0">
                <a:latin typeface="Verdana" pitchFamily="34" charset="0"/>
              </a:rPr>
              <a:t>: </a:t>
            </a:r>
            <a:r>
              <a:rPr lang="en-US" sz="1500" b="1" dirty="0">
                <a:latin typeface="Verdana" pitchFamily="34" charset="0"/>
              </a:rPr>
              <a:t>- 4.2 kg </a:t>
            </a:r>
          </a:p>
          <a:p>
            <a:pPr algn="ctr">
              <a:tabLst>
                <a:tab pos="-685800" algn="l"/>
                <a:tab pos="-34290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Lst>
            </a:pPr>
            <a:r>
              <a:rPr lang="en-US" sz="1500" dirty="0">
                <a:latin typeface="Verdana" pitchFamily="34" charset="0"/>
              </a:rPr>
              <a:t>Control: </a:t>
            </a:r>
            <a:r>
              <a:rPr lang="en-US" sz="1500" b="1" dirty="0">
                <a:latin typeface="Verdana" pitchFamily="34" charset="0"/>
              </a:rPr>
              <a:t>- 4.4 kg</a:t>
            </a:r>
          </a:p>
        </p:txBody>
      </p:sp>
      <p:sp>
        <p:nvSpPr>
          <p:cNvPr id="11" name="Text Box 4"/>
          <p:cNvSpPr txBox="1">
            <a:spLocks noChangeArrowheads="1"/>
          </p:cNvSpPr>
          <p:nvPr/>
        </p:nvSpPr>
        <p:spPr bwMode="auto">
          <a:xfrm>
            <a:off x="84249" y="6625800"/>
            <a:ext cx="3119996" cy="23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fontAlgn="base" hangingPunct="0">
              <a:lnSpc>
                <a:spcPct val="93000"/>
              </a:lnSpc>
              <a:spcBef>
                <a:spcPct val="0"/>
              </a:spcBef>
              <a:spcAft>
                <a:spcPct val="0"/>
              </a:spcAft>
              <a:buClr>
                <a:srgbClr val="000000"/>
              </a:buClr>
              <a:buSzPct val="45000"/>
              <a:buFont typeface="Wingdings" panose="05000000000000000000" pitchFamily="2" charset="2"/>
              <a:buNone/>
            </a:pPr>
            <a:r>
              <a:rPr lang="en-GB" sz="1200" dirty="0" err="1">
                <a:solidFill>
                  <a:schemeClr val="bg1"/>
                </a:solidFill>
                <a:latin typeface="Avenir Book" charset="0"/>
                <a:ea typeface="Avenir Book" charset="0"/>
                <a:cs typeface="Avenir Book" charset="0"/>
              </a:rPr>
              <a:t>Josse</a:t>
            </a:r>
            <a:r>
              <a:rPr lang="en-GB" sz="1200" dirty="0">
                <a:solidFill>
                  <a:schemeClr val="bg1"/>
                </a:solidFill>
                <a:latin typeface="Avenir Book" charset="0"/>
                <a:ea typeface="Avenir Book" charset="0"/>
                <a:cs typeface="Avenir Book" charset="0"/>
              </a:rPr>
              <a:t> et </a:t>
            </a:r>
            <a:r>
              <a:rPr lang="en-GB" sz="1200" i="1" dirty="0">
                <a:solidFill>
                  <a:schemeClr val="bg1"/>
                </a:solidFill>
                <a:latin typeface="Avenir Book" charset="0"/>
                <a:ea typeface="Avenir Book" charset="0"/>
                <a:cs typeface="Avenir Book" charset="0"/>
              </a:rPr>
              <a:t>al.</a:t>
            </a:r>
            <a:r>
              <a:rPr lang="en-GB" sz="1200" dirty="0">
                <a:solidFill>
                  <a:schemeClr val="bg1"/>
                </a:solidFill>
                <a:latin typeface="Avenir Book" charset="0"/>
                <a:ea typeface="Avenir Book" charset="0"/>
                <a:cs typeface="Avenir Book" charset="0"/>
              </a:rPr>
              <a:t> J </a:t>
            </a:r>
            <a:r>
              <a:rPr lang="en-GB" sz="1200" dirty="0" err="1">
                <a:solidFill>
                  <a:schemeClr val="bg1"/>
                </a:solidFill>
                <a:latin typeface="Avenir Book" charset="0"/>
                <a:ea typeface="Avenir Book" charset="0"/>
                <a:cs typeface="Avenir Book" charset="0"/>
              </a:rPr>
              <a:t>Nutr</a:t>
            </a:r>
            <a:r>
              <a:rPr lang="en-GB" sz="1200" dirty="0">
                <a:solidFill>
                  <a:schemeClr val="bg1"/>
                </a:solidFill>
                <a:latin typeface="Avenir Book" charset="0"/>
                <a:ea typeface="Avenir Book" charset="0"/>
                <a:cs typeface="Avenir Book" charset="0"/>
              </a:rPr>
              <a:t> </a:t>
            </a:r>
            <a:r>
              <a:rPr lang="en-GB" sz="1200" dirty="0" smtClean="0">
                <a:solidFill>
                  <a:schemeClr val="bg1"/>
                </a:solidFill>
                <a:latin typeface="Avenir Book" charset="0"/>
                <a:ea typeface="Avenir Book" charset="0"/>
                <a:cs typeface="Avenir Book" charset="0"/>
              </a:rPr>
              <a:t>2011</a:t>
            </a:r>
            <a:endParaRPr lang="en-GB" sz="1200" dirty="0">
              <a:solidFill>
                <a:schemeClr val="bg1"/>
              </a:solidFill>
              <a:latin typeface="Avenir Book" charset="0"/>
              <a:ea typeface="Avenir Book" charset="0"/>
              <a:cs typeface="Avenir Book" charset="0"/>
            </a:endParaRPr>
          </a:p>
        </p:txBody>
      </p:sp>
      <p:pic>
        <p:nvPicPr>
          <p:cNvPr id="12" name="Picture 5" descr="button_logos">
            <a:hlinkClick r:id="rId6"/>
          </p:cNvPr>
          <p:cNvPicPr>
            <a:picLocks noChangeAspect="1" noChangeArrowheads="1"/>
          </p:cNvPicPr>
          <p:nvPr/>
        </p:nvPicPr>
        <p:blipFill>
          <a:blip r:embed="rId7" cstate="print"/>
          <a:srcRect/>
          <a:stretch>
            <a:fillRect/>
          </a:stretch>
        </p:blipFill>
        <p:spPr bwMode="auto">
          <a:xfrm>
            <a:off x="84249" y="5362737"/>
            <a:ext cx="971550" cy="466725"/>
          </a:xfrm>
          <a:prstGeom prst="rect">
            <a:avLst/>
          </a:prstGeom>
          <a:noFill/>
          <a:ln w="9525">
            <a:noFill/>
            <a:miter lim="800000"/>
            <a:headEnd/>
            <a:tailEnd/>
          </a:ln>
        </p:spPr>
      </p:pic>
    </p:spTree>
    <p:extLst>
      <p:ext uri="{BB962C8B-B14F-4D97-AF65-F5344CB8AC3E}">
        <p14:creationId xmlns:p14="http://schemas.microsoft.com/office/powerpoint/2010/main" val="1003009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263"/>
                                        </p:tgtEl>
                                        <p:attrNameLst>
                                          <p:attrName>style.visibility</p:attrName>
                                        </p:attrNameLst>
                                      </p:cBhvr>
                                      <p:to>
                                        <p:strVal val="visible"/>
                                      </p:to>
                                    </p:set>
                                    <p:animEffect transition="in" filter="wipe(down)">
                                      <p:cBhvr>
                                        <p:cTn id="7" dur="500"/>
                                        <p:tgtEl>
                                          <p:spTgt spid="9626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6264"/>
                                        </p:tgtEl>
                                        <p:attrNameLst>
                                          <p:attrName>style.visibility</p:attrName>
                                        </p:attrNameLst>
                                      </p:cBhvr>
                                      <p:to>
                                        <p:strVal val="visible"/>
                                      </p:to>
                                    </p:set>
                                    <p:animEffect transition="in" filter="wipe(down)">
                                      <p:cBhvr>
                                        <p:cTn id="10" dur="500"/>
                                        <p:tgtEl>
                                          <p:spTgt spid="9626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6265"/>
                                        </p:tgtEl>
                                        <p:attrNameLst>
                                          <p:attrName>style.visibility</p:attrName>
                                        </p:attrNameLst>
                                      </p:cBhvr>
                                      <p:to>
                                        <p:strVal val="visible"/>
                                      </p:to>
                                    </p:set>
                                    <p:animEffect transition="in" filter="wipe(down)">
                                      <p:cBhvr>
                                        <p:cTn id="13" dur="500"/>
                                        <p:tgtEl>
                                          <p:spTgt spid="9626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animBg="1"/>
      <p:bldP spid="96263" grpId="0" animBg="1"/>
      <p:bldP spid="96264"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8157"/>
            <a:ext cx="8818644" cy="650715"/>
          </a:xfrm>
        </p:spPr>
        <p:txBody>
          <a:bodyPr/>
          <a:lstStyle/>
          <a:p>
            <a:pPr algn="l"/>
            <a:r>
              <a:rPr lang="en-CA" sz="4000" b="1" dirty="0" smtClean="0">
                <a:latin typeface="Avenir Book" charset="0"/>
                <a:ea typeface="Avenir Book" charset="0"/>
                <a:cs typeface="Avenir Book" charset="0"/>
              </a:rPr>
              <a:t>Minimal vs. </a:t>
            </a:r>
            <a:r>
              <a:rPr lang="en-CA" sz="4000" b="1" i="1" dirty="0" smtClean="0">
                <a:latin typeface="Avenir Book" charset="0"/>
                <a:ea typeface="Avenir Book" charset="0"/>
                <a:cs typeface="Avenir Book" charset="0"/>
              </a:rPr>
              <a:t>Optimal</a:t>
            </a:r>
            <a:endParaRPr lang="en-CA" sz="4000" b="1" i="1" dirty="0">
              <a:latin typeface="Avenir Book" charset="0"/>
              <a:ea typeface="Avenir Book" charset="0"/>
              <a:cs typeface="Avenir Book" charset="0"/>
            </a:endParaRPr>
          </a:p>
        </p:txBody>
      </p:sp>
      <p:sp>
        <p:nvSpPr>
          <p:cNvPr id="5" name="Content Placeholder 4"/>
          <p:cNvSpPr>
            <a:spLocks noGrp="1"/>
          </p:cNvSpPr>
          <p:nvPr>
            <p:ph sz="half" idx="1"/>
          </p:nvPr>
        </p:nvSpPr>
        <p:spPr>
          <a:xfrm>
            <a:off x="226985" y="1226826"/>
            <a:ext cx="3880679" cy="4351338"/>
          </a:xfrm>
        </p:spPr>
        <p:txBody>
          <a:bodyPr>
            <a:normAutofit fontScale="92500" lnSpcReduction="10000"/>
          </a:bodyPr>
          <a:lstStyle/>
          <a:p>
            <a:pPr marL="0" indent="0" algn="ctr">
              <a:buNone/>
            </a:pPr>
            <a:r>
              <a:rPr lang="en-CA" u="sng" dirty="0" smtClean="0">
                <a:latin typeface="Avenir Book" charset="0"/>
                <a:ea typeface="Avenir Book" charset="0"/>
                <a:cs typeface="Avenir Book" charset="0"/>
              </a:rPr>
              <a:t>Minimal (RDA)</a:t>
            </a:r>
          </a:p>
          <a:p>
            <a:r>
              <a:rPr lang="en-CA" sz="2700" dirty="0" smtClean="0">
                <a:latin typeface="Avenir Book" charset="0"/>
                <a:ea typeface="Avenir Book" charset="0"/>
                <a:cs typeface="Avenir Book" charset="0"/>
              </a:rPr>
              <a:t>80kg, 62 </a:t>
            </a:r>
            <a:r>
              <a:rPr lang="en-CA" sz="2700" dirty="0">
                <a:latin typeface="Avenir Book" charset="0"/>
                <a:ea typeface="Avenir Book" charset="0"/>
                <a:cs typeface="Avenir Book" charset="0"/>
              </a:rPr>
              <a:t>year </a:t>
            </a:r>
            <a:r>
              <a:rPr lang="en-CA" sz="2700" dirty="0" smtClean="0">
                <a:latin typeface="Avenir Book" charset="0"/>
                <a:ea typeface="Avenir Book" charset="0"/>
                <a:cs typeface="Avenir Book" charset="0"/>
              </a:rPr>
              <a:t>old man</a:t>
            </a:r>
          </a:p>
          <a:p>
            <a:r>
              <a:rPr lang="en-CA" sz="2700" dirty="0" smtClean="0">
                <a:latin typeface="Avenir Book" charset="0"/>
                <a:ea typeface="Avenir Book" charset="0"/>
                <a:cs typeface="Avenir Book" charset="0"/>
              </a:rPr>
              <a:t>80 x 0.8g/kg/day = 64g</a:t>
            </a:r>
          </a:p>
          <a:p>
            <a:r>
              <a:rPr lang="en-CA" sz="2700" dirty="0" smtClean="0">
                <a:latin typeface="Avenir Book" charset="0"/>
                <a:ea typeface="Avenir Book" charset="0"/>
                <a:cs typeface="Avenir Book" charset="0"/>
              </a:rPr>
              <a:t>3 meals:</a:t>
            </a:r>
          </a:p>
          <a:p>
            <a:pPr lvl="1"/>
            <a:r>
              <a:rPr lang="en-CA" sz="2700" dirty="0" smtClean="0">
                <a:latin typeface="Avenir Book" charset="0"/>
                <a:ea typeface="Avenir Book" charset="0"/>
                <a:cs typeface="Avenir Book" charset="0"/>
              </a:rPr>
              <a:t>Breakfast – 9g</a:t>
            </a:r>
          </a:p>
          <a:p>
            <a:pPr lvl="1"/>
            <a:r>
              <a:rPr lang="en-CA" sz="2700" dirty="0" smtClean="0">
                <a:latin typeface="Avenir Book" charset="0"/>
                <a:ea typeface="Avenir Book" charset="0"/>
                <a:cs typeface="Avenir Book" charset="0"/>
              </a:rPr>
              <a:t>Lunch – 18g</a:t>
            </a:r>
          </a:p>
          <a:p>
            <a:pPr lvl="1"/>
            <a:r>
              <a:rPr lang="en-CA" sz="2700" dirty="0" smtClean="0">
                <a:latin typeface="Avenir Book" charset="0"/>
                <a:ea typeface="Avenir Book" charset="0"/>
                <a:cs typeface="Avenir Book" charset="0"/>
              </a:rPr>
              <a:t>Dinner – 37g</a:t>
            </a:r>
          </a:p>
          <a:p>
            <a:pPr lvl="1"/>
            <a:endParaRPr lang="en-CA" sz="2700" dirty="0" smtClean="0">
              <a:latin typeface="Avenir Book" charset="0"/>
              <a:ea typeface="Avenir Book" charset="0"/>
              <a:cs typeface="Avenir Book" charset="0"/>
            </a:endParaRPr>
          </a:p>
          <a:p>
            <a:r>
              <a:rPr lang="en-CA" sz="2700" dirty="0" smtClean="0">
                <a:latin typeface="Avenir Book" charset="0"/>
                <a:ea typeface="Avenir Book" charset="0"/>
                <a:cs typeface="Avenir Book" charset="0"/>
              </a:rPr>
              <a:t>Requires 2700 kcal</a:t>
            </a:r>
          </a:p>
          <a:p>
            <a:r>
              <a:rPr lang="en-CA" sz="2700" dirty="0" smtClean="0">
                <a:latin typeface="Avenir Book" charset="0"/>
                <a:ea typeface="Avenir Book" charset="0"/>
                <a:cs typeface="Avenir Book" charset="0"/>
              </a:rPr>
              <a:t>260/2700 = 9.5%</a:t>
            </a:r>
          </a:p>
        </p:txBody>
      </p:sp>
      <p:sp>
        <p:nvSpPr>
          <p:cNvPr id="6" name="Content Placeholder 5"/>
          <p:cNvSpPr>
            <a:spLocks noGrp="1"/>
          </p:cNvSpPr>
          <p:nvPr>
            <p:ph sz="half" idx="2"/>
          </p:nvPr>
        </p:nvSpPr>
        <p:spPr>
          <a:xfrm>
            <a:off x="4398674" y="1784475"/>
            <a:ext cx="4591697" cy="4351338"/>
          </a:xfrm>
          <a:noFill/>
        </p:spPr>
        <p:txBody>
          <a:bodyPr>
            <a:normAutofit fontScale="92500" lnSpcReduction="10000"/>
          </a:bodyPr>
          <a:lstStyle/>
          <a:p>
            <a:pPr marL="0" indent="0" algn="ctr">
              <a:buNone/>
            </a:pPr>
            <a:r>
              <a:rPr lang="en-CA" i="1" u="sng" dirty="0" smtClean="0">
                <a:latin typeface="Avenir Book" charset="0"/>
                <a:ea typeface="Avenir Book" charset="0"/>
                <a:cs typeface="Avenir Book" charset="0"/>
              </a:rPr>
              <a:t>“Optimal”</a:t>
            </a:r>
          </a:p>
          <a:p>
            <a:r>
              <a:rPr lang="en-CA" sz="2700" dirty="0" smtClean="0">
                <a:latin typeface="Avenir Book" charset="0"/>
                <a:ea typeface="Avenir Book" charset="0"/>
                <a:cs typeface="Avenir Book" charset="0"/>
              </a:rPr>
              <a:t>80kg, 62 year old man</a:t>
            </a:r>
          </a:p>
          <a:p>
            <a:r>
              <a:rPr lang="en-CA" sz="2700" dirty="0" smtClean="0">
                <a:latin typeface="Avenir Book" charset="0"/>
                <a:ea typeface="Avenir Book" charset="0"/>
                <a:cs typeface="Avenir Book" charset="0"/>
              </a:rPr>
              <a:t>1.2g/kg/day = 96g</a:t>
            </a:r>
          </a:p>
          <a:p>
            <a:r>
              <a:rPr lang="en-CA" sz="2700" dirty="0" smtClean="0">
                <a:latin typeface="Avenir Book" charset="0"/>
                <a:ea typeface="Avenir Book" charset="0"/>
                <a:cs typeface="Avenir Book" charset="0"/>
              </a:rPr>
              <a:t>4 meals x 0.2-0.4 g/kg/meal</a:t>
            </a:r>
          </a:p>
          <a:p>
            <a:pPr lvl="1"/>
            <a:r>
              <a:rPr lang="en-CA" sz="2700" dirty="0" smtClean="0">
                <a:latin typeface="Avenir Book" charset="0"/>
                <a:ea typeface="Avenir Book" charset="0"/>
                <a:cs typeface="Avenir Book" charset="0"/>
              </a:rPr>
              <a:t>Breakfast – 16g</a:t>
            </a:r>
          </a:p>
          <a:p>
            <a:pPr lvl="1"/>
            <a:r>
              <a:rPr lang="en-CA" sz="2700" dirty="0" smtClean="0">
                <a:latin typeface="Avenir Book" charset="0"/>
                <a:ea typeface="Avenir Book" charset="0"/>
                <a:cs typeface="Avenir Book" charset="0"/>
              </a:rPr>
              <a:t>Lunch – 32g</a:t>
            </a:r>
          </a:p>
          <a:p>
            <a:pPr lvl="1"/>
            <a:r>
              <a:rPr lang="en-CA" sz="2700" dirty="0" smtClean="0">
                <a:latin typeface="Avenir Book" charset="0"/>
                <a:ea typeface="Avenir Book" charset="0"/>
                <a:cs typeface="Avenir Book" charset="0"/>
              </a:rPr>
              <a:t>Dinner – 32g</a:t>
            </a:r>
          </a:p>
          <a:p>
            <a:pPr lvl="1"/>
            <a:r>
              <a:rPr lang="en-CA" sz="2700" dirty="0" smtClean="0">
                <a:latin typeface="Avenir Book" charset="0"/>
                <a:ea typeface="Avenir Book" charset="0"/>
                <a:cs typeface="Avenir Book" charset="0"/>
              </a:rPr>
              <a:t>Bedtime snack -16g</a:t>
            </a:r>
          </a:p>
          <a:p>
            <a:r>
              <a:rPr lang="en-CA" sz="2700" dirty="0" smtClean="0">
                <a:latin typeface="Avenir Book" charset="0"/>
                <a:ea typeface="Avenir Book" charset="0"/>
                <a:cs typeface="Avenir Book" charset="0"/>
              </a:rPr>
              <a:t>Requires 2700 kcal</a:t>
            </a:r>
          </a:p>
          <a:p>
            <a:r>
              <a:rPr lang="en-CA" sz="2700" dirty="0" smtClean="0">
                <a:latin typeface="Avenir Book" charset="0"/>
                <a:ea typeface="Avenir Book" charset="0"/>
                <a:cs typeface="Avenir Book" charset="0"/>
              </a:rPr>
              <a:t>384/2300 = 17%</a:t>
            </a:r>
          </a:p>
          <a:p>
            <a:endParaRPr lang="en-CA" dirty="0" smtClean="0">
              <a:latin typeface="Avenir Book" charset="0"/>
              <a:ea typeface="Avenir Book" charset="0"/>
              <a:cs typeface="Avenir Book" charset="0"/>
            </a:endParaRPr>
          </a:p>
          <a:p>
            <a:endParaRPr lang="en-CA" dirty="0" smtClean="0">
              <a:latin typeface="Avenir Book" charset="0"/>
              <a:ea typeface="Avenir Book" charset="0"/>
              <a:cs typeface="Avenir Book" charset="0"/>
            </a:endParaRPr>
          </a:p>
          <a:p>
            <a:endParaRPr lang="en-CA" dirty="0">
              <a:latin typeface="Avenir Book" charset="0"/>
              <a:ea typeface="Avenir Book" charset="0"/>
              <a:cs typeface="Avenir Book" charset="0"/>
            </a:endParaRPr>
          </a:p>
        </p:txBody>
      </p:sp>
      <p:pic>
        <p:nvPicPr>
          <p:cNvPr id="7" name="Picture 6"/>
          <p:cNvPicPr>
            <a:picLocks noChangeAspect="1"/>
          </p:cNvPicPr>
          <p:nvPr/>
        </p:nvPicPr>
        <p:blipFill rotWithShape="1">
          <a:blip r:embed="rId3"/>
          <a:srcRect l="31485" r="33157"/>
          <a:stretch/>
        </p:blipFill>
        <p:spPr>
          <a:xfrm>
            <a:off x="7928883" y="157361"/>
            <a:ext cx="650638" cy="1318436"/>
          </a:xfrm>
          <a:prstGeom prst="rect">
            <a:avLst/>
          </a:prstGeom>
        </p:spPr>
      </p:pic>
      <p:pic>
        <p:nvPicPr>
          <p:cNvPr id="8" name="Picture 7"/>
          <p:cNvPicPr>
            <a:picLocks noChangeAspect="1"/>
          </p:cNvPicPr>
          <p:nvPr/>
        </p:nvPicPr>
        <p:blipFill>
          <a:blip r:embed="rId4"/>
          <a:stretch>
            <a:fillRect/>
          </a:stretch>
        </p:blipFill>
        <p:spPr>
          <a:xfrm>
            <a:off x="5874410" y="118079"/>
            <a:ext cx="1640227" cy="1397000"/>
          </a:xfrm>
          <a:prstGeom prst="rect">
            <a:avLst/>
          </a:prstGeom>
        </p:spPr>
      </p:pic>
    </p:spTree>
    <p:extLst>
      <p:ext uri="{BB962C8B-B14F-4D97-AF65-F5344CB8AC3E}">
        <p14:creationId xmlns:p14="http://schemas.microsoft.com/office/powerpoint/2010/main" val="209518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09" y="268288"/>
            <a:ext cx="8229600" cy="1143000"/>
          </a:xfrm>
        </p:spPr>
        <p:txBody>
          <a:bodyPr/>
          <a:lstStyle/>
          <a:p>
            <a:pPr algn="l"/>
            <a:r>
              <a:rPr lang="en-US" sz="4000" b="1" dirty="0" smtClean="0">
                <a:latin typeface="Avenir Book" charset="0"/>
                <a:ea typeface="Avenir Book" charset="0"/>
                <a:cs typeface="Avenir Book" charset="0"/>
              </a:rPr>
              <a:t>Simple message..</a:t>
            </a:r>
            <a:endParaRPr lang="en-US" sz="4000" b="1" dirty="0">
              <a:latin typeface="Avenir Book" charset="0"/>
              <a:ea typeface="Avenir Book" charset="0"/>
              <a:cs typeface="Avenir Book" charset="0"/>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latin typeface="Avenir Book" charset="0"/>
                <a:ea typeface="Avenir Book" charset="0"/>
                <a:cs typeface="Avenir Book" charset="0"/>
              </a:rPr>
              <a:t>Eat more protein </a:t>
            </a:r>
          </a:p>
          <a:p>
            <a:pPr marL="514350" indent="-514350">
              <a:buFont typeface="+mj-lt"/>
              <a:buAutoNum type="arabicPeriod"/>
            </a:pPr>
            <a:r>
              <a:rPr lang="en-US" dirty="0" smtClean="0">
                <a:latin typeface="Avenir Book" charset="0"/>
                <a:ea typeface="Avenir Book" charset="0"/>
                <a:cs typeface="Avenir Book" charset="0"/>
              </a:rPr>
              <a:t>Eat it more often (spread evenly between meals)</a:t>
            </a:r>
          </a:p>
          <a:p>
            <a:pPr marL="514350" indent="-514350">
              <a:buFont typeface="+mj-lt"/>
              <a:buAutoNum type="arabicPeriod"/>
            </a:pPr>
            <a:r>
              <a:rPr lang="en-US" dirty="0">
                <a:latin typeface="Avenir Book" charset="0"/>
                <a:ea typeface="Avenir Book" charset="0"/>
                <a:cs typeface="Avenir Book" charset="0"/>
              </a:rPr>
              <a:t>P</a:t>
            </a:r>
            <a:r>
              <a:rPr lang="en-US" dirty="0" smtClean="0">
                <a:latin typeface="Avenir Book" charset="0"/>
                <a:ea typeface="Avenir Book" charset="0"/>
                <a:cs typeface="Avenir Book" charset="0"/>
              </a:rPr>
              <a:t>rotein snack before sleep</a:t>
            </a:r>
          </a:p>
          <a:p>
            <a:pPr marL="514350" indent="-514350">
              <a:buFont typeface="+mj-lt"/>
              <a:buAutoNum type="arabicPeriod"/>
            </a:pPr>
            <a:r>
              <a:rPr lang="en-US" dirty="0" smtClean="0">
                <a:latin typeface="Avenir Book" charset="0"/>
                <a:ea typeface="Avenir Book" charset="0"/>
                <a:cs typeface="Avenir Book" charset="0"/>
              </a:rPr>
              <a:t>Nutrient dense high quality protein is best (high leucine content)</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7770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Avenir Book" charset="0"/>
                <a:ea typeface="Avenir Book" charset="0"/>
                <a:cs typeface="Avenir Book" charset="0"/>
              </a:rPr>
              <a:t>For healthy aging, older adults require:</a:t>
            </a:r>
          </a:p>
          <a:p>
            <a:pPr marL="971550" lvl="1" indent="-514350">
              <a:buFont typeface="+mj-lt"/>
              <a:buAutoNum type="arabicPeriod"/>
            </a:pPr>
            <a:r>
              <a:rPr lang="en-US" sz="3200" i="1" dirty="0" smtClean="0">
                <a:solidFill>
                  <a:srgbClr val="C00000"/>
                </a:solidFill>
                <a:latin typeface="Avenir Book" charset="0"/>
                <a:ea typeface="Avenir Book" charset="0"/>
                <a:cs typeface="Avenir Book" charset="0"/>
              </a:rPr>
              <a:t>greater amounts of protein,</a:t>
            </a:r>
            <a:endParaRPr lang="en-US" sz="3200" i="1" dirty="0">
              <a:solidFill>
                <a:srgbClr val="C00000"/>
              </a:solidFill>
              <a:latin typeface="Avenir Book" charset="0"/>
              <a:ea typeface="Avenir Book" charset="0"/>
              <a:cs typeface="Avenir Book" charset="0"/>
            </a:endParaRPr>
          </a:p>
          <a:p>
            <a:pPr marL="971550" lvl="1" indent="-514350">
              <a:buFont typeface="+mj-lt"/>
              <a:buAutoNum type="arabicPeriod"/>
            </a:pPr>
            <a:r>
              <a:rPr lang="en-US" sz="3200" i="1" dirty="0">
                <a:solidFill>
                  <a:srgbClr val="C00000"/>
                </a:solidFill>
                <a:latin typeface="Avenir Book" charset="0"/>
                <a:ea typeface="Avenir Book" charset="0"/>
                <a:cs typeface="Avenir Book" charset="0"/>
              </a:rPr>
              <a:t>p</a:t>
            </a:r>
            <a:r>
              <a:rPr lang="en-US" sz="3200" i="1" dirty="0" smtClean="0">
                <a:solidFill>
                  <a:srgbClr val="C00000"/>
                </a:solidFill>
                <a:latin typeface="Avenir Book" charset="0"/>
                <a:ea typeface="Avenir Book" charset="0"/>
                <a:cs typeface="Avenir Book" charset="0"/>
              </a:rPr>
              <a:t>rotein more often,</a:t>
            </a:r>
          </a:p>
          <a:p>
            <a:pPr marL="971550" lvl="1" indent="-514350">
              <a:buFont typeface="+mj-lt"/>
              <a:buAutoNum type="arabicPeriod"/>
            </a:pPr>
            <a:r>
              <a:rPr lang="en-US" sz="3200" i="1" dirty="0" smtClean="0">
                <a:solidFill>
                  <a:srgbClr val="C00000"/>
                </a:solidFill>
                <a:latin typeface="Avenir Book" charset="0"/>
                <a:ea typeface="Avenir Book" charset="0"/>
                <a:cs typeface="Avenir Book" charset="0"/>
              </a:rPr>
              <a:t>higher quality protein.</a:t>
            </a:r>
            <a:endParaRPr lang="en-US" sz="3200" i="1" dirty="0">
              <a:solidFill>
                <a:srgbClr val="C00000"/>
              </a:solidFill>
              <a:latin typeface="Avenir Book" charset="0"/>
              <a:ea typeface="Avenir Book" charset="0"/>
              <a:cs typeface="Avenir Book" charset="0"/>
            </a:endParaRPr>
          </a:p>
        </p:txBody>
      </p:sp>
      <p:sp>
        <p:nvSpPr>
          <p:cNvPr id="4" name="Title 1"/>
          <p:cNvSpPr>
            <a:spLocks noGrp="1"/>
          </p:cNvSpPr>
          <p:nvPr>
            <p:ph type="title"/>
          </p:nvPr>
        </p:nvSpPr>
        <p:spPr>
          <a:xfrm>
            <a:off x="160256" y="274638"/>
            <a:ext cx="8229600" cy="571965"/>
          </a:xfrm>
        </p:spPr>
        <p:txBody>
          <a:bodyPr/>
          <a:lstStyle/>
          <a:p>
            <a:pPr algn="l"/>
            <a:r>
              <a:rPr lang="en-CA" sz="4000" b="1" dirty="0" smtClean="0">
                <a:latin typeface="Avenir Book" charset="0"/>
                <a:ea typeface="Avenir Book" charset="0"/>
                <a:cs typeface="Avenir Book" charset="0"/>
              </a:rPr>
              <a:t>To Summarize……</a:t>
            </a:r>
            <a:endParaRPr lang="en-CA" sz="4000" b="1" dirty="0">
              <a:latin typeface="Avenir Book" charset="0"/>
              <a:ea typeface="Avenir Book" charset="0"/>
              <a:cs typeface="Avenir Book" charset="0"/>
            </a:endParaRPr>
          </a:p>
        </p:txBody>
      </p:sp>
    </p:spTree>
    <p:extLst>
      <p:ext uri="{BB962C8B-B14F-4D97-AF65-F5344CB8AC3E}">
        <p14:creationId xmlns:p14="http://schemas.microsoft.com/office/powerpoint/2010/main" val="1537453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47638"/>
            <a:ext cx="8229600" cy="1143000"/>
          </a:xfrm>
        </p:spPr>
        <p:txBody>
          <a:bodyPr/>
          <a:lstStyle/>
          <a:p>
            <a:pPr algn="l"/>
            <a:r>
              <a:rPr lang="en-US" b="1" dirty="0" smtClean="0">
                <a:latin typeface="Avenir Book" charset="0"/>
                <a:ea typeface="Avenir Book" charset="0"/>
                <a:cs typeface="Avenir Book" charset="0"/>
              </a:rPr>
              <a:t>“Sarcopenia”</a:t>
            </a:r>
            <a:endParaRPr lang="en-US" b="1" dirty="0">
              <a:latin typeface="Avenir Book" charset="0"/>
              <a:ea typeface="Avenir Book" charset="0"/>
              <a:cs typeface="Avenir Book" charset="0"/>
            </a:endParaRPr>
          </a:p>
        </p:txBody>
      </p:sp>
      <p:sp>
        <p:nvSpPr>
          <p:cNvPr id="3" name="Content Placeholder 2"/>
          <p:cNvSpPr>
            <a:spLocks noGrp="1"/>
          </p:cNvSpPr>
          <p:nvPr>
            <p:ph idx="1"/>
          </p:nvPr>
        </p:nvSpPr>
        <p:spPr/>
        <p:txBody>
          <a:bodyPr>
            <a:normAutofit/>
          </a:bodyPr>
          <a:lstStyle/>
          <a:p>
            <a:r>
              <a:rPr lang="en-US" dirty="0" smtClean="0">
                <a:latin typeface="Avenir Book" charset="0"/>
                <a:ea typeface="Avenir Book" charset="0"/>
                <a:cs typeface="Avenir Book" charset="0"/>
              </a:rPr>
              <a:t>Loss of strength, function</a:t>
            </a:r>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Sarcopenia has been defined as an age-related </a:t>
            </a:r>
            <a:r>
              <a:rPr lang="en-US" u="sng" dirty="0">
                <a:latin typeface="Avenir Book" charset="0"/>
                <a:ea typeface="Avenir Book" charset="0"/>
                <a:cs typeface="Avenir Book" charset="0"/>
              </a:rPr>
              <a:t>continuous decline in muscle mass, quality, and strength </a:t>
            </a:r>
            <a:endParaRPr lang="en-US" u="sng" dirty="0" smtClean="0">
              <a:latin typeface="Avenir Book" charset="0"/>
              <a:ea typeface="Avenir Book" charset="0"/>
              <a:cs typeface="Avenir Book" charset="0"/>
            </a:endParaRPr>
          </a:p>
          <a:p>
            <a:r>
              <a:rPr lang="en-US" dirty="0" smtClean="0">
                <a:latin typeface="Avenir Book" charset="0"/>
                <a:ea typeface="Avenir Book" charset="0"/>
                <a:cs typeface="Avenir Book" charset="0"/>
              </a:rPr>
              <a:t>It </a:t>
            </a:r>
            <a:r>
              <a:rPr lang="en-US" dirty="0">
                <a:latin typeface="Avenir Book" charset="0"/>
                <a:ea typeface="Avenir Book" charset="0"/>
                <a:cs typeface="Avenir Book" charset="0"/>
              </a:rPr>
              <a:t>is characterized by overall decreases in size and number of skeletal muscle fibers, </a:t>
            </a:r>
            <a:r>
              <a:rPr lang="en-US" dirty="0" smtClean="0">
                <a:latin typeface="Avenir Book" charset="0"/>
                <a:ea typeface="Avenir Book" charset="0"/>
                <a:cs typeface="Avenir Book" charset="0"/>
              </a:rPr>
              <a:t>and </a:t>
            </a:r>
            <a:r>
              <a:rPr lang="en-US" dirty="0">
                <a:latin typeface="Avenir Book" charset="0"/>
                <a:ea typeface="Avenir Book" charset="0"/>
                <a:cs typeface="Avenir Book" charset="0"/>
              </a:rPr>
              <a:t>a </a:t>
            </a:r>
            <a:r>
              <a:rPr lang="en-US" dirty="0" smtClean="0">
                <a:latin typeface="Avenir Book" charset="0"/>
                <a:ea typeface="Avenir Book" charset="0"/>
                <a:cs typeface="Avenir Book" charset="0"/>
              </a:rPr>
              <a:t>infiltration </a:t>
            </a:r>
            <a:r>
              <a:rPr lang="en-US" dirty="0">
                <a:latin typeface="Avenir Book" charset="0"/>
                <a:ea typeface="Avenir Book" charset="0"/>
                <a:cs typeface="Avenir Book" charset="0"/>
              </a:rPr>
              <a:t>of fibrous and </a:t>
            </a:r>
            <a:r>
              <a:rPr lang="en-US" dirty="0" smtClean="0">
                <a:latin typeface="Avenir Book" charset="0"/>
                <a:ea typeface="Avenir Book" charset="0"/>
                <a:cs typeface="Avenir Book" charset="0"/>
              </a:rPr>
              <a:t>fatty </a:t>
            </a:r>
            <a:r>
              <a:rPr lang="en-US" dirty="0">
                <a:latin typeface="Avenir Book" charset="0"/>
                <a:ea typeface="Avenir Book" charset="0"/>
                <a:cs typeface="Avenir Book" charset="0"/>
              </a:rPr>
              <a:t>tissue into the skeletal </a:t>
            </a:r>
            <a:r>
              <a:rPr lang="en-US" dirty="0" smtClean="0">
                <a:latin typeface="Avenir Book" charset="0"/>
                <a:ea typeface="Avenir Book" charset="0"/>
                <a:cs typeface="Avenir Book" charset="0"/>
              </a:rPr>
              <a:t>muscle</a:t>
            </a:r>
            <a:endParaRPr lang="en-US" dirty="0">
              <a:latin typeface="Avenir Book" charset="0"/>
              <a:ea typeface="Avenir Book" charset="0"/>
              <a:cs typeface="Avenir Book" charset="0"/>
            </a:endParaRPr>
          </a:p>
        </p:txBody>
      </p:sp>
      <p:pic>
        <p:nvPicPr>
          <p:cNvPr id="4" name="Picture 2" descr="http://bioethics.georgetown.edu/pcbe/images/sarcopenia.gif"/>
          <p:cNvPicPr>
            <a:picLocks noChangeAspect="1" noChangeArrowheads="1"/>
          </p:cNvPicPr>
          <p:nvPr/>
        </p:nvPicPr>
        <p:blipFill>
          <a:blip r:embed="rId2" cstate="print"/>
          <a:srcRect/>
          <a:stretch>
            <a:fillRect/>
          </a:stretch>
        </p:blipFill>
        <p:spPr bwMode="auto">
          <a:xfrm>
            <a:off x="6487205" y="165893"/>
            <a:ext cx="1981617" cy="1853407"/>
          </a:xfrm>
          <a:prstGeom prst="rect">
            <a:avLst/>
          </a:prstGeom>
          <a:noFill/>
          <a:ln w="9525">
            <a:noFill/>
            <a:miter lim="800000"/>
            <a:headEnd/>
            <a:tailEnd/>
          </a:ln>
          <a:effectLst>
            <a:softEdge rad="88900"/>
          </a:effectLst>
        </p:spPr>
      </p:pic>
    </p:spTree>
    <p:extLst>
      <p:ext uri="{BB962C8B-B14F-4D97-AF65-F5344CB8AC3E}">
        <p14:creationId xmlns:p14="http://schemas.microsoft.com/office/powerpoint/2010/main" val="17030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5854259"/>
            <a:ext cx="7391400" cy="795617"/>
          </a:xfrm>
          <a:prstGeom prst="rect">
            <a:avLst/>
          </a:prstGeom>
          <a:solidFill>
            <a:srgbClr val="6565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5690" y="25400"/>
            <a:ext cx="9144000" cy="6062383"/>
          </a:xfrm>
          <a:prstGeom prst="rect">
            <a:avLst/>
          </a:prstGeom>
        </p:spPr>
      </p:pic>
      <p:sp>
        <p:nvSpPr>
          <p:cNvPr id="6" name="Rectangle 5"/>
          <p:cNvSpPr/>
          <p:nvPr/>
        </p:nvSpPr>
        <p:spPr>
          <a:xfrm>
            <a:off x="5691" y="3827599"/>
            <a:ext cx="9144000" cy="2266274"/>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9361" y="4038015"/>
            <a:ext cx="2476960" cy="1754326"/>
          </a:xfrm>
          <a:prstGeom prst="rect">
            <a:avLst/>
          </a:prstGeom>
          <a:noFill/>
        </p:spPr>
        <p:txBody>
          <a:bodyPr wrap="none" rtlCol="0">
            <a:spAutoFit/>
          </a:bodyPr>
          <a:lstStyle/>
          <a:p>
            <a:r>
              <a:rPr lang="en-US" b="1"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Principal Scientist</a:t>
            </a: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Prof. Stuart Phillips</a:t>
            </a:r>
          </a:p>
          <a:p>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en-US" b="1"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Laboratory Manager</a:t>
            </a: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Mr. Todd Prior</a:t>
            </a:r>
          </a:p>
          <a:p>
            <a:endParaRPr lang="en-US" dirty="0"/>
          </a:p>
        </p:txBody>
      </p:sp>
      <p:sp>
        <p:nvSpPr>
          <p:cNvPr id="12" name="Rectangle 11"/>
          <p:cNvSpPr/>
          <p:nvPr/>
        </p:nvSpPr>
        <p:spPr>
          <a:xfrm>
            <a:off x="6621134" y="4038015"/>
            <a:ext cx="2331412" cy="2031325"/>
          </a:xfrm>
          <a:prstGeom prst="rect">
            <a:avLst/>
          </a:prstGeom>
          <a:noFill/>
        </p:spPr>
        <p:txBody>
          <a:bodyPr wrap="square" lIns="91440" tIns="45720" rIns="91440" bIns="45720">
            <a:spAutoFit/>
          </a:bodyPr>
          <a:lstStyle/>
          <a:p>
            <a:r>
              <a:rPr lang="en-US" b="1" cap="none" spc="0"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Ph.D., Trainees</a:t>
            </a: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Ms. Amy </a:t>
            </a:r>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Hector</a:t>
            </a:r>
          </a:p>
          <a:p>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Mrs. Kirsten Bell</a:t>
            </a:r>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Ms. Sara Oikawa</a:t>
            </a:r>
          </a:p>
          <a:p>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Mr. Rob Morton</a:t>
            </a:r>
          </a:p>
          <a:p>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Mr. Tanner Stokes</a:t>
            </a: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Ms. Josie </a:t>
            </a:r>
            <a:r>
              <a:rPr lang="en-US" dirty="0" err="1"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Vescio</a:t>
            </a:r>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3" name="TextBox 12"/>
          <p:cNvSpPr txBox="1"/>
          <p:nvPr/>
        </p:nvSpPr>
        <p:spPr>
          <a:xfrm>
            <a:off x="3322868" y="4033480"/>
            <a:ext cx="3579542" cy="2031325"/>
          </a:xfrm>
          <a:prstGeom prst="rect">
            <a:avLst/>
          </a:prstGeom>
          <a:noFill/>
        </p:spPr>
        <p:txBody>
          <a:bodyPr wrap="square" rtlCol="0">
            <a:spAutoFit/>
          </a:bodyPr>
          <a:lstStyle/>
          <a:p>
            <a:r>
              <a:rPr lang="en-US" b="1"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Post Doctoral Researchers</a:t>
            </a: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Dr. Stefan </a:t>
            </a:r>
            <a:r>
              <a:rPr lang="en-US" dirty="0" err="1"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Gorissen</a:t>
            </a:r>
            <a:endPar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Dr. Tanya Holloway</a:t>
            </a:r>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Dr. Martin </a:t>
            </a:r>
            <a:r>
              <a:rPr lang="en-US" dirty="0" err="1">
                <a:ln w="0"/>
                <a:solidFill>
                  <a:schemeClr val="bg1"/>
                </a:solidFill>
                <a:effectLst>
                  <a:outerShdw blurRad="50800" dist="38100" dir="2700000" algn="tl" rotWithShape="0">
                    <a:prstClr val="black">
                      <a:alpha val="40000"/>
                    </a:prstClr>
                  </a:outerShdw>
                </a:effectLst>
                <a:latin typeface="Century Gothic" panose="020B0502020202020204" pitchFamily="34" charset="0"/>
              </a:rPr>
              <a:t>MacInnis</a:t>
            </a:r>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Dr. </a:t>
            </a:r>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Chris </a:t>
            </a:r>
            <a:r>
              <a:rPr lang="en-US" dirty="0" err="1"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McGlory</a:t>
            </a:r>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a:p>
            <a:r>
              <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rPr>
              <a:t>Dr. Dan </a:t>
            </a:r>
            <a:r>
              <a:rPr lang="en-US" dirty="0" smtClean="0">
                <a:ln w="0"/>
                <a:solidFill>
                  <a:schemeClr val="bg1"/>
                </a:solidFill>
                <a:effectLst>
                  <a:outerShdw blurRad="50800" dist="38100" dir="2700000" algn="tl" rotWithShape="0">
                    <a:prstClr val="black">
                      <a:alpha val="40000"/>
                    </a:prstClr>
                  </a:outerShdw>
                </a:effectLst>
                <a:latin typeface="Century Gothic" panose="020B0502020202020204" pitchFamily="34" charset="0"/>
              </a:rPr>
              <a:t>Traylor</a:t>
            </a:r>
          </a:p>
          <a:p>
            <a:endParaRPr lang="en-US" dirty="0">
              <a:ln w="0"/>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4" name="TextBox 13"/>
          <p:cNvSpPr txBox="1"/>
          <p:nvPr/>
        </p:nvSpPr>
        <p:spPr>
          <a:xfrm>
            <a:off x="272393" y="6238038"/>
            <a:ext cx="6408823" cy="523220"/>
          </a:xfrm>
          <a:prstGeom prst="rect">
            <a:avLst/>
          </a:prstGeom>
          <a:noFill/>
          <a:ln>
            <a:noFill/>
          </a:ln>
        </p:spPr>
        <p:txBody>
          <a:bodyPr wrap="none" rtlCol="0">
            <a:spAutoFit/>
          </a:bodyPr>
          <a:lstStyle/>
          <a:p>
            <a:r>
              <a:rPr lang="en-US" sz="2800" dirty="0" smtClean="0">
                <a:solidFill>
                  <a:schemeClr val="bg1"/>
                </a:solidFill>
                <a:effectLst>
                  <a:outerShdw blurRad="50800" dist="38100" dir="13500000" algn="br" rotWithShape="0">
                    <a:prstClr val="black">
                      <a:alpha val="40000"/>
                    </a:prstClr>
                  </a:outerShdw>
                </a:effectLst>
                <a:latin typeface="American Typewriter"/>
                <a:ea typeface="Century Gothic" charset="0"/>
                <a:cs typeface="American Typewriter"/>
              </a:rPr>
              <a:t>Protein Metabolism Research Group</a:t>
            </a:r>
            <a:endParaRPr lang="en-US" sz="2800" dirty="0">
              <a:solidFill>
                <a:schemeClr val="bg1"/>
              </a:solidFill>
              <a:effectLst>
                <a:outerShdw blurRad="50800" dist="38100" dir="13500000" algn="br" rotWithShape="0">
                  <a:prstClr val="black">
                    <a:alpha val="40000"/>
                  </a:prstClr>
                </a:outerShdw>
              </a:effectLst>
              <a:latin typeface="American Typewriter"/>
              <a:ea typeface="Century Gothic" charset="0"/>
              <a:cs typeface="American Typewriter"/>
            </a:endParaRPr>
          </a:p>
        </p:txBody>
      </p:sp>
    </p:spTree>
    <p:extLst>
      <p:ext uri="{BB962C8B-B14F-4D97-AF65-F5344CB8AC3E}">
        <p14:creationId xmlns:p14="http://schemas.microsoft.com/office/powerpoint/2010/main" val="2072614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9350" y="271931"/>
            <a:ext cx="8664777" cy="707886"/>
          </a:xfrm>
          <a:prstGeom prst="rect">
            <a:avLst/>
          </a:prstGeom>
          <a:noFill/>
          <a:ln>
            <a:noFill/>
          </a:ln>
        </p:spPr>
        <p:txBody>
          <a:bodyPr wrap="square" rtlCol="0">
            <a:spAutoFit/>
          </a:bodyPr>
          <a:lstStyle/>
          <a:p>
            <a:r>
              <a:rPr lang="en-US" sz="4000" b="1" dirty="0" smtClean="0">
                <a:latin typeface="Avenir Book" charset="0"/>
                <a:ea typeface="Avenir Book" charset="0"/>
                <a:cs typeface="Avenir Book" charset="0"/>
              </a:rPr>
              <a:t>Time Course of </a:t>
            </a:r>
            <a:r>
              <a:rPr lang="en-US" sz="4000" b="1" dirty="0" err="1" smtClean="0">
                <a:latin typeface="Avenir Book" charset="0"/>
                <a:ea typeface="Avenir Book" charset="0"/>
                <a:cs typeface="Avenir Book" charset="0"/>
              </a:rPr>
              <a:t>Sarcopenia</a:t>
            </a:r>
            <a:endParaRPr lang="en-US" sz="4000" b="1" dirty="0">
              <a:latin typeface="Avenir Book" charset="0"/>
              <a:ea typeface="Avenir Book" charset="0"/>
              <a:cs typeface="Avenir Book" charset="0"/>
            </a:endParaRPr>
          </a:p>
        </p:txBody>
      </p:sp>
      <p:cxnSp>
        <p:nvCxnSpPr>
          <p:cNvPr id="13" name="Straight Connector 12"/>
          <p:cNvCxnSpPr/>
          <p:nvPr/>
        </p:nvCxnSpPr>
        <p:spPr>
          <a:xfrm flipH="1">
            <a:off x="925505" y="1560848"/>
            <a:ext cx="2" cy="3737418"/>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35674" y="5302751"/>
            <a:ext cx="6824513"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020641" y="4923098"/>
            <a:ext cx="110439" cy="386564"/>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1131080" y="4923098"/>
            <a:ext cx="110438" cy="759318"/>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241517" y="5309662"/>
            <a:ext cx="110439" cy="386564"/>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17365" y="5294616"/>
            <a:ext cx="107518"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6200000">
            <a:off x="-1216809" y="3014724"/>
            <a:ext cx="3110293" cy="461665"/>
          </a:xfrm>
          <a:prstGeom prst="rect">
            <a:avLst/>
          </a:prstGeom>
          <a:noFill/>
        </p:spPr>
        <p:txBody>
          <a:bodyPr wrap="square" rtlCol="0">
            <a:spAutoFit/>
          </a:bodyPr>
          <a:lstStyle/>
          <a:p>
            <a:r>
              <a:rPr lang="en-US" sz="2400" dirty="0" smtClean="0">
                <a:latin typeface="Century Gothic" charset="0"/>
                <a:ea typeface="Century Gothic" charset="0"/>
                <a:cs typeface="Century Gothic" charset="0"/>
              </a:rPr>
              <a:t>Percent of Total (%)</a:t>
            </a:r>
            <a:endParaRPr lang="en-US" sz="2400" dirty="0">
              <a:latin typeface="Century Gothic" charset="0"/>
              <a:ea typeface="Century Gothic" charset="0"/>
              <a:cs typeface="Century Gothic" charset="0"/>
            </a:endParaRPr>
          </a:p>
        </p:txBody>
      </p:sp>
      <p:sp>
        <p:nvSpPr>
          <p:cNvPr id="30" name="TextBox 29"/>
          <p:cNvSpPr txBox="1"/>
          <p:nvPr/>
        </p:nvSpPr>
        <p:spPr>
          <a:xfrm>
            <a:off x="3223458" y="5343599"/>
            <a:ext cx="2638778" cy="461665"/>
          </a:xfrm>
          <a:prstGeom prst="rect">
            <a:avLst/>
          </a:prstGeom>
          <a:noFill/>
        </p:spPr>
        <p:txBody>
          <a:bodyPr wrap="square" rtlCol="0">
            <a:spAutoFit/>
          </a:bodyPr>
          <a:lstStyle/>
          <a:p>
            <a:pPr algn="ctr"/>
            <a:r>
              <a:rPr lang="en-US" sz="2400" dirty="0" smtClean="0">
                <a:latin typeface="Century Gothic" charset="0"/>
                <a:ea typeface="Century Gothic" charset="0"/>
                <a:cs typeface="Century Gothic" charset="0"/>
              </a:rPr>
              <a:t>Age (years)</a:t>
            </a:r>
            <a:endParaRPr lang="en-US" sz="2400" dirty="0">
              <a:latin typeface="Century Gothic" charset="0"/>
              <a:ea typeface="Century Gothic" charset="0"/>
              <a:cs typeface="Century Gothic" charset="0"/>
            </a:endParaRPr>
          </a:p>
        </p:txBody>
      </p:sp>
      <p:sp>
        <p:nvSpPr>
          <p:cNvPr id="31" name="TextBox 30"/>
          <p:cNvSpPr txBox="1"/>
          <p:nvPr/>
        </p:nvSpPr>
        <p:spPr>
          <a:xfrm>
            <a:off x="1354403" y="5343599"/>
            <a:ext cx="762000" cy="461665"/>
          </a:xfrm>
          <a:prstGeom prst="rect">
            <a:avLst/>
          </a:prstGeom>
          <a:noFill/>
        </p:spPr>
        <p:txBody>
          <a:bodyPr wrap="square" rtlCol="0">
            <a:spAutoFit/>
          </a:bodyPr>
          <a:lstStyle/>
          <a:p>
            <a:pPr algn="ctr"/>
            <a:r>
              <a:rPr lang="en-US" sz="2400" dirty="0" smtClean="0">
                <a:latin typeface="Century Gothic" charset="0"/>
                <a:ea typeface="Century Gothic" charset="0"/>
                <a:cs typeface="Century Gothic" charset="0"/>
              </a:rPr>
              <a:t>50</a:t>
            </a:r>
            <a:endParaRPr lang="en-US" sz="2400" dirty="0">
              <a:latin typeface="Century Gothic" charset="0"/>
              <a:ea typeface="Century Gothic" charset="0"/>
              <a:cs typeface="Century Gothic" charset="0"/>
            </a:endParaRPr>
          </a:p>
        </p:txBody>
      </p:sp>
      <p:sp>
        <p:nvSpPr>
          <p:cNvPr id="32" name="TextBox 31"/>
          <p:cNvSpPr txBox="1"/>
          <p:nvPr/>
        </p:nvSpPr>
        <p:spPr>
          <a:xfrm>
            <a:off x="7483417" y="5343599"/>
            <a:ext cx="762000" cy="461665"/>
          </a:xfrm>
          <a:prstGeom prst="rect">
            <a:avLst/>
          </a:prstGeom>
          <a:noFill/>
        </p:spPr>
        <p:txBody>
          <a:bodyPr wrap="square" rtlCol="0">
            <a:spAutoFit/>
          </a:bodyPr>
          <a:lstStyle/>
          <a:p>
            <a:pPr algn="ctr"/>
            <a:r>
              <a:rPr lang="en-US" sz="2400" dirty="0">
                <a:latin typeface="Century Gothic" charset="0"/>
                <a:ea typeface="Century Gothic" charset="0"/>
                <a:cs typeface="Century Gothic" charset="0"/>
              </a:rPr>
              <a:t>8</a:t>
            </a:r>
            <a:r>
              <a:rPr lang="en-US" sz="2400" dirty="0" smtClean="0">
                <a:latin typeface="Century Gothic" charset="0"/>
                <a:ea typeface="Century Gothic" charset="0"/>
                <a:cs typeface="Century Gothic" charset="0"/>
              </a:rPr>
              <a:t>0</a:t>
            </a:r>
            <a:endParaRPr lang="en-US" sz="2400" dirty="0">
              <a:latin typeface="Century Gothic" charset="0"/>
              <a:ea typeface="Century Gothic" charset="0"/>
              <a:cs typeface="Century Gothic" charset="0"/>
            </a:endParaRPr>
          </a:p>
        </p:txBody>
      </p:sp>
      <p:pic>
        <p:nvPicPr>
          <p:cNvPr id="33" name="Picture 10" descr="http://image.shutterstock.com/display_pic_with_logo/259384/130383341/stock-vector-vector-human-knee-joint-symbols-130383341.jpg"/>
          <p:cNvPicPr>
            <a:picLocks noChangeAspect="1" noChangeArrowheads="1"/>
          </p:cNvPicPr>
          <p:nvPr/>
        </p:nvPicPr>
        <p:blipFill rotWithShape="1">
          <a:blip r:embed="rId3">
            <a:extLst>
              <a:ext uri="{28A0092B-C50C-407E-A947-70E740481C1C}">
                <a14:useLocalDpi xmlns:a14="http://schemas.microsoft.com/office/drawing/2010/main" val="0"/>
              </a:ext>
            </a:extLst>
          </a:blip>
          <a:srcRect l="74515" r="1745" b="55806"/>
          <a:stretch/>
        </p:blipFill>
        <p:spPr bwMode="auto">
          <a:xfrm>
            <a:off x="2663483" y="2311446"/>
            <a:ext cx="558029" cy="1085011"/>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Freeform 41"/>
          <p:cNvSpPr/>
          <p:nvPr/>
        </p:nvSpPr>
        <p:spPr>
          <a:xfrm>
            <a:off x="1335673" y="1601813"/>
            <a:ext cx="5938874" cy="2190137"/>
          </a:xfrm>
          <a:custGeom>
            <a:avLst/>
            <a:gdLst>
              <a:gd name="connsiteX0" fmla="*/ 0 w 5813778"/>
              <a:gd name="connsiteY0" fmla="*/ 0 h 1735666"/>
              <a:gd name="connsiteX1" fmla="*/ 1820333 w 5813778"/>
              <a:gd name="connsiteY1" fmla="*/ 550333 h 1735666"/>
              <a:gd name="connsiteX2" fmla="*/ 2116667 w 5813778"/>
              <a:gd name="connsiteY2" fmla="*/ 931333 h 1735666"/>
              <a:gd name="connsiteX3" fmla="*/ 3033889 w 5813778"/>
              <a:gd name="connsiteY3" fmla="*/ 959555 h 1735666"/>
              <a:gd name="connsiteX4" fmla="*/ 3358444 w 5813778"/>
              <a:gd name="connsiteY4" fmla="*/ 1241777 h 1735666"/>
              <a:gd name="connsiteX5" fmla="*/ 4275667 w 5813778"/>
              <a:gd name="connsiteY5" fmla="*/ 1270000 h 1735666"/>
              <a:gd name="connsiteX6" fmla="*/ 4586111 w 5813778"/>
              <a:gd name="connsiteY6" fmla="*/ 1636888 h 1735666"/>
              <a:gd name="connsiteX7" fmla="*/ 5813778 w 5813778"/>
              <a:gd name="connsiteY7" fmla="*/ 1735666 h 1735666"/>
              <a:gd name="connsiteX8" fmla="*/ 5813778 w 5813778"/>
              <a:gd name="connsiteY8" fmla="*/ 1735666 h 173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3778" h="1735666">
                <a:moveTo>
                  <a:pt x="0" y="0"/>
                </a:moveTo>
                <a:cubicBezTo>
                  <a:pt x="733777" y="197555"/>
                  <a:pt x="1467555" y="395111"/>
                  <a:pt x="1820333" y="550333"/>
                </a:cubicBezTo>
                <a:cubicBezTo>
                  <a:pt x="2173111" y="705555"/>
                  <a:pt x="1914408" y="863129"/>
                  <a:pt x="2116667" y="931333"/>
                </a:cubicBezTo>
                <a:cubicBezTo>
                  <a:pt x="2318926" y="999537"/>
                  <a:pt x="2826926" y="907814"/>
                  <a:pt x="3033889" y="959555"/>
                </a:cubicBezTo>
                <a:cubicBezTo>
                  <a:pt x="3240852" y="1011296"/>
                  <a:pt x="3151481" y="1190036"/>
                  <a:pt x="3358444" y="1241777"/>
                </a:cubicBezTo>
                <a:cubicBezTo>
                  <a:pt x="3565407" y="1293518"/>
                  <a:pt x="4071056" y="1204148"/>
                  <a:pt x="4275667" y="1270000"/>
                </a:cubicBezTo>
                <a:cubicBezTo>
                  <a:pt x="4480278" y="1335852"/>
                  <a:pt x="4329759" y="1559277"/>
                  <a:pt x="4586111" y="1636888"/>
                </a:cubicBezTo>
                <a:cubicBezTo>
                  <a:pt x="4842463" y="1714499"/>
                  <a:pt x="5813778" y="1735666"/>
                  <a:pt x="5813778" y="1735666"/>
                </a:cubicBezTo>
                <a:lnTo>
                  <a:pt x="5813778" y="1735666"/>
                </a:lnTo>
              </a:path>
            </a:pathLst>
          </a:custGeom>
          <a:ln w="38100" cmpd="sng">
            <a:solidFill>
              <a:srgbClr val="51002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accent2">
                    <a:lumMod val="75000"/>
                  </a:schemeClr>
                </a:solidFill>
              </a:ln>
            </a:endParaRPr>
          </a:p>
        </p:txBody>
      </p:sp>
      <p:cxnSp>
        <p:nvCxnSpPr>
          <p:cNvPr id="43" name="Straight Connector 42"/>
          <p:cNvCxnSpPr/>
          <p:nvPr/>
        </p:nvCxnSpPr>
        <p:spPr>
          <a:xfrm>
            <a:off x="1335673" y="1601813"/>
            <a:ext cx="6532761" cy="1745325"/>
          </a:xfrm>
          <a:prstGeom prst="line">
            <a:avLst/>
          </a:prstGeom>
          <a:ln w="38100" cmpd="sng">
            <a:solidFill>
              <a:srgbClr val="636262"/>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2" idx="7"/>
          </p:cNvCxnSpPr>
          <p:nvPr/>
        </p:nvCxnSpPr>
        <p:spPr>
          <a:xfrm>
            <a:off x="7274547" y="3791950"/>
            <a:ext cx="593887" cy="62514"/>
          </a:xfrm>
          <a:prstGeom prst="line">
            <a:avLst/>
          </a:prstGeom>
          <a:ln w="38100" cmpd="sng">
            <a:solidFill>
              <a:srgbClr val="510027"/>
            </a:solidFill>
            <a:prstDash val="dot"/>
          </a:ln>
        </p:spPr>
        <p:style>
          <a:lnRef idx="2">
            <a:schemeClr val="accent1"/>
          </a:lnRef>
          <a:fillRef idx="0">
            <a:schemeClr val="accent1"/>
          </a:fillRef>
          <a:effectRef idx="1">
            <a:schemeClr val="accent1"/>
          </a:effectRef>
          <a:fontRef idx="minor">
            <a:schemeClr val="tx1"/>
          </a:fontRef>
        </p:style>
      </p:cxnSp>
      <p:sp>
        <p:nvSpPr>
          <p:cNvPr id="46" name="Text Box 4"/>
          <p:cNvSpPr txBox="1">
            <a:spLocks noChangeArrowheads="1"/>
          </p:cNvSpPr>
          <p:nvPr/>
        </p:nvSpPr>
        <p:spPr bwMode="auto">
          <a:xfrm>
            <a:off x="0" y="6623006"/>
            <a:ext cx="5410254" cy="2978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dirty="0" smtClean="0">
                <a:solidFill>
                  <a:schemeClr val="bg1"/>
                </a:solidFill>
                <a:latin typeface="Century Gothic"/>
                <a:cs typeface="Century Gothic"/>
              </a:rPr>
              <a:t>English and </a:t>
            </a:r>
            <a:r>
              <a:rPr lang="en-GB" sz="1100" dirty="0" err="1" smtClean="0">
                <a:solidFill>
                  <a:schemeClr val="bg1"/>
                </a:solidFill>
                <a:latin typeface="Century Gothic"/>
                <a:cs typeface="Century Gothic"/>
              </a:rPr>
              <a:t>Paddon</a:t>
            </a:r>
            <a:r>
              <a:rPr lang="en-GB" sz="1100" dirty="0" smtClean="0">
                <a:solidFill>
                  <a:schemeClr val="bg1"/>
                </a:solidFill>
                <a:latin typeface="Century Gothic"/>
                <a:cs typeface="Century Gothic"/>
              </a:rPr>
              <a:t>-Jones (2010)</a:t>
            </a:r>
            <a:r>
              <a:rPr lang="en-GB" sz="1100" dirty="0" err="1" smtClean="0">
                <a:solidFill>
                  <a:schemeClr val="bg1"/>
                </a:solidFill>
                <a:latin typeface="Century Gothic"/>
                <a:cs typeface="Century Gothic"/>
              </a:rPr>
              <a:t>Curr</a:t>
            </a:r>
            <a:r>
              <a:rPr lang="en-GB" sz="1100" dirty="0" smtClean="0">
                <a:solidFill>
                  <a:schemeClr val="bg1"/>
                </a:solidFill>
                <a:latin typeface="Century Gothic"/>
                <a:cs typeface="Century Gothic"/>
              </a:rPr>
              <a:t> </a:t>
            </a:r>
            <a:r>
              <a:rPr lang="en-GB" sz="1100" dirty="0" err="1" smtClean="0">
                <a:solidFill>
                  <a:schemeClr val="bg1"/>
                </a:solidFill>
                <a:latin typeface="Century Gothic"/>
                <a:cs typeface="Century Gothic"/>
              </a:rPr>
              <a:t>Opin</a:t>
            </a:r>
            <a:r>
              <a:rPr lang="en-GB" sz="1100" dirty="0" smtClean="0">
                <a:solidFill>
                  <a:schemeClr val="bg1"/>
                </a:solidFill>
                <a:latin typeface="Century Gothic"/>
                <a:cs typeface="Century Gothic"/>
              </a:rPr>
              <a:t> </a:t>
            </a:r>
            <a:r>
              <a:rPr lang="en-GB" sz="1100" dirty="0" err="1" smtClean="0">
                <a:solidFill>
                  <a:schemeClr val="bg1"/>
                </a:solidFill>
                <a:latin typeface="Century Gothic"/>
                <a:cs typeface="Century Gothic"/>
              </a:rPr>
              <a:t>Nutr</a:t>
            </a:r>
            <a:r>
              <a:rPr lang="en-GB" sz="1100" dirty="0" smtClean="0">
                <a:solidFill>
                  <a:schemeClr val="bg1"/>
                </a:solidFill>
                <a:latin typeface="Century Gothic"/>
                <a:cs typeface="Century Gothic"/>
              </a:rPr>
              <a:t> </a:t>
            </a:r>
            <a:r>
              <a:rPr lang="en-GB" sz="1100" dirty="0" err="1" smtClean="0">
                <a:solidFill>
                  <a:schemeClr val="bg1"/>
                </a:solidFill>
                <a:latin typeface="Century Gothic"/>
                <a:cs typeface="Century Gothic"/>
              </a:rPr>
              <a:t>Metab</a:t>
            </a:r>
            <a:r>
              <a:rPr lang="en-GB" sz="1100" dirty="0" smtClean="0">
                <a:solidFill>
                  <a:schemeClr val="bg1"/>
                </a:solidFill>
                <a:latin typeface="Century Gothic"/>
                <a:cs typeface="Century Gothic"/>
              </a:rPr>
              <a:t> Care;13,34-39</a:t>
            </a:r>
            <a:endParaRPr lang="en-GB" sz="1100" dirty="0">
              <a:solidFill>
                <a:schemeClr val="bg1"/>
              </a:solidFill>
              <a:latin typeface="Century Gothic"/>
              <a:cs typeface="Century Gothic"/>
            </a:endParaRPr>
          </a:p>
        </p:txBody>
      </p:sp>
      <p:sp>
        <p:nvSpPr>
          <p:cNvPr id="47" name="TextBox 46"/>
          <p:cNvSpPr txBox="1"/>
          <p:nvPr/>
        </p:nvSpPr>
        <p:spPr>
          <a:xfrm>
            <a:off x="4031940" y="1552494"/>
            <a:ext cx="5171309" cy="369332"/>
          </a:xfrm>
          <a:prstGeom prst="rect">
            <a:avLst/>
          </a:prstGeom>
          <a:noFill/>
        </p:spPr>
        <p:txBody>
          <a:bodyPr wrap="square" rtlCol="0">
            <a:spAutoFit/>
          </a:bodyPr>
          <a:lstStyle/>
          <a:p>
            <a:pPr algn="ctr"/>
            <a:r>
              <a:rPr lang="en-US" dirty="0" smtClean="0">
                <a:latin typeface="Century Gothic" charset="0"/>
                <a:ea typeface="Century Gothic" charset="0"/>
                <a:cs typeface="Century Gothic" charset="0"/>
              </a:rPr>
              <a:t>Muscle mass 1%/</a:t>
            </a:r>
            <a:r>
              <a:rPr lang="en-US" dirty="0" err="1" smtClean="0">
                <a:latin typeface="Century Gothic" charset="0"/>
                <a:ea typeface="Century Gothic" charset="0"/>
                <a:cs typeface="Century Gothic" charset="0"/>
              </a:rPr>
              <a:t>yr</a:t>
            </a:r>
            <a:endParaRPr lang="en-US" dirty="0">
              <a:latin typeface="Century Gothic" charset="0"/>
              <a:ea typeface="Century Gothic" charset="0"/>
              <a:cs typeface="Century Gothic" charset="0"/>
            </a:endParaRPr>
          </a:p>
        </p:txBody>
      </p:sp>
      <p:sp>
        <p:nvSpPr>
          <p:cNvPr id="48" name="TextBox 47"/>
          <p:cNvSpPr txBox="1"/>
          <p:nvPr/>
        </p:nvSpPr>
        <p:spPr>
          <a:xfrm>
            <a:off x="4211960" y="1907540"/>
            <a:ext cx="5171309" cy="369332"/>
          </a:xfrm>
          <a:prstGeom prst="rect">
            <a:avLst/>
          </a:prstGeom>
          <a:noFill/>
        </p:spPr>
        <p:txBody>
          <a:bodyPr wrap="square" rtlCol="0">
            <a:spAutoFit/>
          </a:bodyPr>
          <a:lstStyle/>
          <a:p>
            <a:pPr algn="ctr"/>
            <a:r>
              <a:rPr lang="en-US" dirty="0" smtClean="0">
                <a:latin typeface="Century Gothic" charset="0"/>
                <a:ea typeface="Century Gothic" charset="0"/>
                <a:cs typeface="Century Gothic" charset="0"/>
              </a:rPr>
              <a:t>Muscle strength 3%/</a:t>
            </a:r>
            <a:r>
              <a:rPr lang="en-US" dirty="0" err="1" smtClean="0">
                <a:latin typeface="Century Gothic" charset="0"/>
                <a:ea typeface="Century Gothic" charset="0"/>
                <a:cs typeface="Century Gothic" charset="0"/>
              </a:rPr>
              <a:t>yr</a:t>
            </a:r>
            <a:endParaRPr lang="en-US" dirty="0">
              <a:latin typeface="Century Gothic" charset="0"/>
              <a:ea typeface="Century Gothic" charset="0"/>
              <a:cs typeface="Century Gothic" charset="0"/>
            </a:endParaRPr>
          </a:p>
        </p:txBody>
      </p:sp>
      <p:pic>
        <p:nvPicPr>
          <p:cNvPr id="2052" name="Picture 4" descr="Image result for person in bed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6346" y="3363687"/>
            <a:ext cx="1448070" cy="1410834"/>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p:cNvPicPr>
            <a:picLocks noChangeAspect="1"/>
          </p:cNvPicPr>
          <p:nvPr/>
        </p:nvPicPr>
        <p:blipFill>
          <a:blip r:embed="rId5"/>
          <a:stretch>
            <a:fillRect/>
          </a:stretch>
        </p:blipFill>
        <p:spPr>
          <a:xfrm>
            <a:off x="2101287" y="3347138"/>
            <a:ext cx="3589482" cy="1856158"/>
          </a:xfrm>
          <a:prstGeom prst="rect">
            <a:avLst/>
          </a:prstGeom>
        </p:spPr>
      </p:pic>
    </p:spTree>
    <p:custDataLst>
      <p:tags r:id="rId1"/>
    </p:custDataLst>
    <p:extLst>
      <p:ext uri="{BB962C8B-B14F-4D97-AF65-F5344CB8AC3E}">
        <p14:creationId xmlns:p14="http://schemas.microsoft.com/office/powerpoint/2010/main" val="8092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352" y="1664805"/>
            <a:ext cx="8613915" cy="1938992"/>
          </a:xfrm>
          <a:prstGeom prst="rect">
            <a:avLst/>
          </a:prstGeom>
          <a:solidFill>
            <a:schemeClr val="bg2"/>
          </a:solidFill>
        </p:spPr>
        <p:txBody>
          <a:bodyPr wrap="square" rtlCol="0">
            <a:spAutoFit/>
          </a:bodyPr>
          <a:lstStyle/>
          <a:p>
            <a:pPr>
              <a:lnSpc>
                <a:spcPct val="150000"/>
              </a:lnSpc>
            </a:pPr>
            <a:r>
              <a:rPr lang="en-US" sz="2000" dirty="0" smtClean="0">
                <a:latin typeface="Century Gothic" charset="0"/>
                <a:ea typeface="Century Gothic" charset="0"/>
                <a:cs typeface="Century Gothic" charset="0"/>
              </a:rPr>
              <a:t>In Canada and the US the recommended dietary allowance defines the RDA (</a:t>
            </a:r>
            <a:r>
              <a:rPr lang="en-US" sz="2000" dirty="0" smtClean="0">
                <a:solidFill>
                  <a:srgbClr val="FF0000"/>
                </a:solidFill>
                <a:latin typeface="Century Gothic" charset="0"/>
                <a:ea typeface="Century Gothic" charset="0"/>
                <a:cs typeface="Century Gothic" charset="0"/>
              </a:rPr>
              <a:t>0.8-0.9g protein/kg/day</a:t>
            </a:r>
            <a:r>
              <a:rPr lang="en-US" sz="2000" dirty="0" smtClean="0">
                <a:latin typeface="Century Gothic" charset="0"/>
                <a:ea typeface="Century Gothic" charset="0"/>
                <a:cs typeface="Century Gothic" charset="0"/>
              </a:rPr>
              <a:t>) as’</a:t>
            </a:r>
            <a:r>
              <a:rPr lang="is-IS" sz="2000" dirty="0" smtClean="0">
                <a:latin typeface="Century Gothic" charset="0"/>
                <a:ea typeface="Century Gothic" charset="0"/>
                <a:cs typeface="Century Gothic" charset="0"/>
              </a:rPr>
              <a:t>…the </a:t>
            </a:r>
            <a:r>
              <a:rPr lang="en-US" sz="2000" dirty="0" smtClean="0">
                <a:latin typeface="Century Gothic" charset="0"/>
                <a:ea typeface="Century Gothic" charset="0"/>
                <a:cs typeface="Century Gothic" charset="0"/>
              </a:rPr>
              <a:t>average daily intake level sufficient to meet the nutrient requirement of nearly all [98%] healthy individuals</a:t>
            </a:r>
            <a:r>
              <a:rPr lang="is-IS" sz="2000" dirty="0" smtClean="0">
                <a:latin typeface="Century Gothic" charset="0"/>
                <a:ea typeface="Century Gothic" charset="0"/>
                <a:cs typeface="Century Gothic" charset="0"/>
              </a:rPr>
              <a:t>….’</a:t>
            </a:r>
          </a:p>
        </p:txBody>
      </p:sp>
      <p:sp>
        <p:nvSpPr>
          <p:cNvPr id="3" name="Title 3"/>
          <p:cNvSpPr>
            <a:spLocks noGrp="1"/>
          </p:cNvSpPr>
          <p:nvPr>
            <p:ph type="title"/>
          </p:nvPr>
        </p:nvSpPr>
        <p:spPr>
          <a:xfrm>
            <a:off x="0" y="268157"/>
            <a:ext cx="8818644" cy="650715"/>
          </a:xfrm>
        </p:spPr>
        <p:txBody>
          <a:bodyPr/>
          <a:lstStyle/>
          <a:p>
            <a:pPr algn="l"/>
            <a:r>
              <a:rPr lang="en-CA" sz="3600" b="1" dirty="0" smtClean="0">
                <a:latin typeface="Avenir Book" charset="0"/>
                <a:ea typeface="Avenir Book" charset="0"/>
                <a:cs typeface="Avenir Book" charset="0"/>
              </a:rPr>
              <a:t>Recommended Daily </a:t>
            </a:r>
            <a:r>
              <a:rPr lang="en-CA" sz="3600" b="1" smtClean="0">
                <a:latin typeface="Avenir Book" charset="0"/>
                <a:ea typeface="Avenir Book" charset="0"/>
                <a:cs typeface="Avenir Book" charset="0"/>
              </a:rPr>
              <a:t>Amount for Protein</a:t>
            </a:r>
            <a:endParaRPr lang="en-CA" sz="3600" b="1" dirty="0">
              <a:latin typeface="Avenir Book" charset="0"/>
              <a:ea typeface="Avenir Book" charset="0"/>
              <a:cs typeface="Avenir Book" charset="0"/>
            </a:endParaRPr>
          </a:p>
        </p:txBody>
      </p:sp>
    </p:spTree>
    <p:extLst>
      <p:ext uri="{BB962C8B-B14F-4D97-AF65-F5344CB8AC3E}">
        <p14:creationId xmlns:p14="http://schemas.microsoft.com/office/powerpoint/2010/main" val="1532341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34260" y="1654175"/>
            <a:ext cx="3768912" cy="4351338"/>
          </a:xfrm>
        </p:spPr>
        <p:txBody>
          <a:bodyPr>
            <a:normAutofit fontScale="92500" lnSpcReduction="10000"/>
          </a:bodyPr>
          <a:lstStyle/>
          <a:p>
            <a:pPr marL="0" indent="0" algn="ctr">
              <a:buNone/>
            </a:pPr>
            <a:r>
              <a:rPr lang="en-CA" u="sng" dirty="0" smtClean="0">
                <a:latin typeface="Avenir Book" charset="0"/>
                <a:ea typeface="Avenir Book" charset="0"/>
                <a:cs typeface="Avenir Book" charset="0"/>
              </a:rPr>
              <a:t>Minimal (RDA)</a:t>
            </a:r>
          </a:p>
          <a:p>
            <a:r>
              <a:rPr lang="en-CA" dirty="0" smtClean="0">
                <a:latin typeface="Avenir Book" charset="0"/>
                <a:ea typeface="Avenir Book" charset="0"/>
                <a:cs typeface="Avenir Book" charset="0"/>
              </a:rPr>
              <a:t>80kg, 62year old man</a:t>
            </a:r>
          </a:p>
          <a:p>
            <a:r>
              <a:rPr lang="en-CA" dirty="0" smtClean="0">
                <a:solidFill>
                  <a:schemeClr val="accent2">
                    <a:lumMod val="75000"/>
                  </a:schemeClr>
                </a:solidFill>
                <a:latin typeface="Avenir Book" charset="0"/>
                <a:ea typeface="Avenir Book" charset="0"/>
                <a:cs typeface="Avenir Book" charset="0"/>
              </a:rPr>
              <a:t>80 x </a:t>
            </a:r>
            <a:r>
              <a:rPr lang="en-CA" b="1" u="sng" dirty="0" smtClean="0">
                <a:solidFill>
                  <a:schemeClr val="accent2">
                    <a:lumMod val="75000"/>
                  </a:schemeClr>
                </a:solidFill>
                <a:latin typeface="Avenir Book" charset="0"/>
                <a:ea typeface="Avenir Book" charset="0"/>
                <a:cs typeface="Avenir Book" charset="0"/>
              </a:rPr>
              <a:t>0.8</a:t>
            </a:r>
            <a:r>
              <a:rPr lang="en-CA" dirty="0" smtClean="0">
                <a:solidFill>
                  <a:schemeClr val="accent2">
                    <a:lumMod val="75000"/>
                  </a:schemeClr>
                </a:solidFill>
                <a:latin typeface="Avenir Book" charset="0"/>
                <a:ea typeface="Avenir Book" charset="0"/>
                <a:cs typeface="Avenir Book" charset="0"/>
              </a:rPr>
              <a:t> = 64g</a:t>
            </a:r>
          </a:p>
          <a:p>
            <a:r>
              <a:rPr lang="en-CA" dirty="0" smtClean="0">
                <a:latin typeface="Avenir Book" charset="0"/>
                <a:ea typeface="Avenir Book" charset="0"/>
                <a:cs typeface="Avenir Book" charset="0"/>
              </a:rPr>
              <a:t>3 meals:</a:t>
            </a:r>
          </a:p>
          <a:p>
            <a:pPr lvl="1"/>
            <a:r>
              <a:rPr lang="en-CA" dirty="0" smtClean="0">
                <a:latin typeface="Avenir Book" charset="0"/>
                <a:ea typeface="Avenir Book" charset="0"/>
                <a:cs typeface="Avenir Book" charset="0"/>
              </a:rPr>
              <a:t>Breakfast – 9g</a:t>
            </a:r>
          </a:p>
          <a:p>
            <a:pPr lvl="1"/>
            <a:r>
              <a:rPr lang="en-CA" dirty="0" smtClean="0">
                <a:latin typeface="Avenir Book" charset="0"/>
                <a:ea typeface="Avenir Book" charset="0"/>
                <a:cs typeface="Avenir Book" charset="0"/>
              </a:rPr>
              <a:t>Lunch – 18g</a:t>
            </a:r>
          </a:p>
          <a:p>
            <a:pPr lvl="1"/>
            <a:r>
              <a:rPr lang="en-CA" dirty="0" smtClean="0">
                <a:latin typeface="Avenir Book" charset="0"/>
                <a:ea typeface="Avenir Book" charset="0"/>
                <a:cs typeface="Avenir Book" charset="0"/>
              </a:rPr>
              <a:t>Dinner – 37g</a:t>
            </a:r>
          </a:p>
          <a:p>
            <a:pPr lvl="1"/>
            <a:endParaRPr lang="en-CA" dirty="0" smtClean="0">
              <a:latin typeface="Avenir Book" charset="0"/>
              <a:ea typeface="Avenir Book" charset="0"/>
              <a:cs typeface="Avenir Book" charset="0"/>
            </a:endParaRPr>
          </a:p>
          <a:p>
            <a:r>
              <a:rPr lang="en-CA" dirty="0" smtClean="0">
                <a:latin typeface="Avenir Book" charset="0"/>
                <a:ea typeface="Avenir Book" charset="0"/>
                <a:cs typeface="Avenir Book" charset="0"/>
              </a:rPr>
              <a:t>Requires 2700 kcal</a:t>
            </a:r>
          </a:p>
          <a:p>
            <a:r>
              <a:rPr lang="en-CA" dirty="0" smtClean="0">
                <a:latin typeface="Avenir Book" charset="0"/>
                <a:ea typeface="Avenir Book" charset="0"/>
                <a:cs typeface="Avenir Book" charset="0"/>
              </a:rPr>
              <a:t>260/2700 = 9.5%</a:t>
            </a:r>
          </a:p>
        </p:txBody>
      </p:sp>
      <p:sp>
        <p:nvSpPr>
          <p:cNvPr id="7" name="Title 3"/>
          <p:cNvSpPr>
            <a:spLocks noGrp="1"/>
          </p:cNvSpPr>
          <p:nvPr>
            <p:ph type="title"/>
          </p:nvPr>
        </p:nvSpPr>
        <p:spPr>
          <a:xfrm>
            <a:off x="0" y="268157"/>
            <a:ext cx="8818644" cy="650715"/>
          </a:xfrm>
        </p:spPr>
        <p:txBody>
          <a:bodyPr/>
          <a:lstStyle/>
          <a:p>
            <a:pPr algn="l"/>
            <a:r>
              <a:rPr lang="en-CA" sz="4000" b="1" dirty="0" smtClean="0">
                <a:latin typeface="Avenir Book" charset="0"/>
                <a:ea typeface="Avenir Book" charset="0"/>
                <a:cs typeface="Avenir Book" charset="0"/>
              </a:rPr>
              <a:t>Minimal vs. </a:t>
            </a:r>
            <a:r>
              <a:rPr lang="en-CA" sz="4000" b="1" i="1" dirty="0" smtClean="0">
                <a:latin typeface="Avenir Book" charset="0"/>
                <a:ea typeface="Avenir Book" charset="0"/>
                <a:cs typeface="Avenir Book" charset="0"/>
              </a:rPr>
              <a:t>Optimal</a:t>
            </a:r>
            <a:r>
              <a:rPr lang="en-CA" sz="4000" b="1" dirty="0" smtClean="0">
                <a:latin typeface="Avenir Book" charset="0"/>
                <a:ea typeface="Avenir Book" charset="0"/>
                <a:cs typeface="Avenir Book" charset="0"/>
              </a:rPr>
              <a:t> Protein</a:t>
            </a:r>
            <a:endParaRPr lang="en-CA" sz="4000" b="1" dirty="0">
              <a:latin typeface="Avenir Book" charset="0"/>
              <a:ea typeface="Avenir Book" charset="0"/>
              <a:cs typeface="Avenir Book" charset="0"/>
            </a:endParaRPr>
          </a:p>
        </p:txBody>
      </p:sp>
      <p:pic>
        <p:nvPicPr>
          <p:cNvPr id="6" name="Picture 5"/>
          <p:cNvPicPr>
            <a:picLocks noChangeAspect="1"/>
          </p:cNvPicPr>
          <p:nvPr/>
        </p:nvPicPr>
        <p:blipFill rotWithShape="1">
          <a:blip r:embed="rId2"/>
          <a:srcRect l="31485" r="33157"/>
          <a:stretch/>
        </p:blipFill>
        <p:spPr>
          <a:xfrm>
            <a:off x="5572124" y="1848903"/>
            <a:ext cx="1828801" cy="3705835"/>
          </a:xfrm>
          <a:prstGeom prst="rect">
            <a:avLst/>
          </a:prstGeom>
        </p:spPr>
      </p:pic>
    </p:spTree>
    <p:extLst>
      <p:ext uri="{BB962C8B-B14F-4D97-AF65-F5344CB8AC3E}">
        <p14:creationId xmlns:p14="http://schemas.microsoft.com/office/powerpoint/2010/main" val="221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96988"/>
            <a:ext cx="8229600" cy="5238894"/>
          </a:xfrm>
        </p:spPr>
        <p:txBody>
          <a:bodyPr>
            <a:noAutofit/>
          </a:bodyPr>
          <a:lstStyle/>
          <a:p>
            <a:pPr marL="514350" indent="-514350">
              <a:buFont typeface="+mj-lt"/>
              <a:buAutoNum type="arabicPeriod"/>
              <a:defRPr/>
            </a:pPr>
            <a:r>
              <a:rPr lang="en-US" sz="2800" dirty="0" smtClean="0">
                <a:latin typeface="Avenir Book" charset="0"/>
                <a:ea typeface="Avenir Book" charset="0"/>
                <a:cs typeface="Avenir Book" charset="0"/>
              </a:rPr>
              <a:t>Quantity matters</a:t>
            </a:r>
            <a:r>
              <a:rPr lang="mr-IN" sz="2800" dirty="0" smtClean="0">
                <a:latin typeface="Avenir Book" charset="0"/>
                <a:ea typeface="Avenir Book" charset="0"/>
                <a:cs typeface="Avenir Book" charset="0"/>
              </a:rPr>
              <a:t>…</a:t>
            </a:r>
            <a:r>
              <a:rPr lang="en-CA" sz="2800" dirty="0" smtClean="0">
                <a:latin typeface="Avenir Book" charset="0"/>
                <a:ea typeface="Avenir Book" charset="0"/>
                <a:cs typeface="Avenir Book" charset="0"/>
              </a:rPr>
              <a:t>..</a:t>
            </a:r>
            <a:r>
              <a:rPr lang="en-CA" sz="2800" dirty="0" smtClean="0">
                <a:solidFill>
                  <a:srgbClr val="C00000"/>
                </a:solidFill>
                <a:latin typeface="Avenir Book" charset="0"/>
                <a:ea typeface="Avenir Book" charset="0"/>
                <a:cs typeface="Avenir Book" charset="0"/>
              </a:rPr>
              <a:t>older adults need </a:t>
            </a:r>
            <a:r>
              <a:rPr lang="en-CA" sz="2800" b="1" i="1" u="sng" dirty="0" smtClean="0">
                <a:solidFill>
                  <a:srgbClr val="C00000"/>
                </a:solidFill>
                <a:latin typeface="Avenir Book" charset="0"/>
                <a:ea typeface="Avenir Book" charset="0"/>
                <a:cs typeface="Avenir Book" charset="0"/>
              </a:rPr>
              <a:t>more protein </a:t>
            </a:r>
            <a:r>
              <a:rPr lang="en-CA" sz="2800" dirty="0" smtClean="0">
                <a:solidFill>
                  <a:srgbClr val="C00000"/>
                </a:solidFill>
                <a:latin typeface="Avenir Book" charset="0"/>
                <a:ea typeface="Avenir Book" charset="0"/>
                <a:cs typeface="Avenir Book" charset="0"/>
              </a:rPr>
              <a:t>to stimulate synthesis</a:t>
            </a:r>
          </a:p>
          <a:p>
            <a:pPr marL="514350" indent="-514350">
              <a:buFont typeface="+mj-lt"/>
              <a:buAutoNum type="arabicPeriod"/>
              <a:defRPr/>
            </a:pPr>
            <a:endParaRPr lang="en-CA" sz="2800" dirty="0" smtClean="0">
              <a:latin typeface="Avenir Book" charset="0"/>
              <a:ea typeface="Avenir Book" charset="0"/>
              <a:cs typeface="Avenir Book" charset="0"/>
            </a:endParaRPr>
          </a:p>
          <a:p>
            <a:pPr marL="514350" indent="-514350">
              <a:buFont typeface="+mj-lt"/>
              <a:buAutoNum type="arabicPeriod"/>
              <a:defRPr/>
            </a:pPr>
            <a:r>
              <a:rPr lang="en-CA" sz="2800" dirty="0" smtClean="0">
                <a:latin typeface="Avenir Book" charset="0"/>
                <a:ea typeface="Avenir Book" charset="0"/>
                <a:cs typeface="Avenir Book" charset="0"/>
              </a:rPr>
              <a:t>Timing matters</a:t>
            </a:r>
            <a:r>
              <a:rPr lang="mr-IN" sz="2800" dirty="0" smtClean="0">
                <a:latin typeface="Avenir Book" charset="0"/>
                <a:ea typeface="Avenir Book" charset="0"/>
                <a:cs typeface="Avenir Book" charset="0"/>
              </a:rPr>
              <a:t>……</a:t>
            </a:r>
            <a:r>
              <a:rPr lang="en-CA" sz="2800" dirty="0" smtClean="0">
                <a:solidFill>
                  <a:srgbClr val="C00000"/>
                </a:solidFill>
                <a:latin typeface="Avenir Book" charset="0"/>
                <a:ea typeface="Avenir Book" charset="0"/>
                <a:cs typeface="Avenir Book" charset="0"/>
              </a:rPr>
              <a:t>older adults need </a:t>
            </a:r>
            <a:r>
              <a:rPr lang="en-CA" sz="2800" b="1" i="1" u="sng" dirty="0" smtClean="0">
                <a:solidFill>
                  <a:srgbClr val="C00000"/>
                </a:solidFill>
                <a:latin typeface="Avenir Book" charset="0"/>
                <a:ea typeface="Avenir Book" charset="0"/>
                <a:cs typeface="Avenir Book" charset="0"/>
              </a:rPr>
              <a:t>protein more often</a:t>
            </a:r>
            <a:r>
              <a:rPr lang="en-CA" sz="2800" i="1" dirty="0" smtClean="0">
                <a:solidFill>
                  <a:srgbClr val="C00000"/>
                </a:solidFill>
                <a:latin typeface="Avenir Book" charset="0"/>
                <a:ea typeface="Avenir Book" charset="0"/>
                <a:cs typeface="Avenir Book" charset="0"/>
              </a:rPr>
              <a:t> </a:t>
            </a:r>
            <a:r>
              <a:rPr lang="en-CA" sz="2800" dirty="0" smtClean="0">
                <a:solidFill>
                  <a:srgbClr val="C00000"/>
                </a:solidFill>
                <a:latin typeface="Avenir Book" charset="0"/>
                <a:ea typeface="Avenir Book" charset="0"/>
                <a:cs typeface="Avenir Book" charset="0"/>
              </a:rPr>
              <a:t>for positive protein balance</a:t>
            </a:r>
          </a:p>
          <a:p>
            <a:pPr marL="514350" indent="-514350">
              <a:buFont typeface="+mj-lt"/>
              <a:buAutoNum type="arabicPeriod"/>
              <a:defRPr/>
            </a:pPr>
            <a:endParaRPr lang="en-CA" sz="2800" dirty="0" smtClean="0">
              <a:latin typeface="Avenir Book" charset="0"/>
              <a:ea typeface="Avenir Book" charset="0"/>
              <a:cs typeface="Avenir Book" charset="0"/>
            </a:endParaRPr>
          </a:p>
          <a:p>
            <a:pPr marL="514350" indent="-514350">
              <a:buFont typeface="+mj-lt"/>
              <a:buAutoNum type="arabicPeriod"/>
              <a:defRPr/>
            </a:pPr>
            <a:r>
              <a:rPr lang="en-CA" sz="2800" dirty="0" smtClean="0">
                <a:latin typeface="Avenir Book" charset="0"/>
                <a:ea typeface="Avenir Book" charset="0"/>
                <a:cs typeface="Avenir Book" charset="0"/>
              </a:rPr>
              <a:t>Quality matters</a:t>
            </a:r>
            <a:r>
              <a:rPr lang="mr-IN" sz="2800" dirty="0" smtClean="0">
                <a:latin typeface="Avenir Book" charset="0"/>
                <a:ea typeface="Avenir Book" charset="0"/>
                <a:cs typeface="Avenir Book" charset="0"/>
              </a:rPr>
              <a:t>……</a:t>
            </a:r>
            <a:r>
              <a:rPr lang="en-CA" sz="2800" b="1" i="1" u="sng" dirty="0" smtClean="0">
                <a:solidFill>
                  <a:srgbClr val="C00000"/>
                </a:solidFill>
                <a:latin typeface="Avenir Book" charset="0"/>
                <a:ea typeface="Avenir Book" charset="0"/>
                <a:cs typeface="Avenir Book" charset="0"/>
              </a:rPr>
              <a:t>leucine rich protein </a:t>
            </a:r>
            <a:r>
              <a:rPr lang="en-CA" sz="2800" dirty="0" smtClean="0">
                <a:solidFill>
                  <a:srgbClr val="C00000"/>
                </a:solidFill>
                <a:latin typeface="Avenir Book" charset="0"/>
                <a:ea typeface="Avenir Book" charset="0"/>
                <a:cs typeface="Avenir Book" charset="0"/>
              </a:rPr>
              <a:t>sources are superior in stimulating protein synthesis </a:t>
            </a:r>
            <a:endParaRPr lang="en-US" sz="2800" dirty="0">
              <a:solidFill>
                <a:srgbClr val="C00000"/>
              </a:solidFill>
              <a:latin typeface="Avenir Book" charset="0"/>
              <a:ea typeface="Avenir Book" charset="0"/>
              <a:cs typeface="Avenir Book" charset="0"/>
            </a:endParaRPr>
          </a:p>
        </p:txBody>
      </p:sp>
      <p:sp>
        <p:nvSpPr>
          <p:cNvPr id="4" name="TextBox 3"/>
          <p:cNvSpPr txBox="1"/>
          <p:nvPr/>
        </p:nvSpPr>
        <p:spPr>
          <a:xfrm>
            <a:off x="101600" y="228600"/>
            <a:ext cx="3733800" cy="707886"/>
          </a:xfrm>
          <a:prstGeom prst="rect">
            <a:avLst/>
          </a:prstGeom>
          <a:noFill/>
        </p:spPr>
        <p:txBody>
          <a:bodyPr wrap="square" rtlCol="0">
            <a:spAutoFit/>
          </a:bodyPr>
          <a:lstStyle/>
          <a:p>
            <a:r>
              <a:rPr lang="en-CA" sz="4000" b="1" dirty="0" smtClean="0">
                <a:solidFill>
                  <a:srgbClr val="000000"/>
                </a:solidFill>
                <a:latin typeface="Avenir Book" charset="0"/>
                <a:ea typeface="Avenir Book" charset="0"/>
                <a:cs typeface="Avenir Book" charset="0"/>
              </a:rPr>
              <a:t>Strategies</a:t>
            </a:r>
            <a:r>
              <a:rPr lang="mr-IN" sz="4000" b="1" dirty="0" smtClean="0">
                <a:solidFill>
                  <a:srgbClr val="000000"/>
                </a:solidFill>
                <a:latin typeface="Avenir Book" charset="0"/>
                <a:ea typeface="Avenir Book" charset="0"/>
                <a:cs typeface="Avenir Book" charset="0"/>
              </a:rPr>
              <a:t>…</a:t>
            </a:r>
            <a:r>
              <a:rPr lang="en-CA" sz="4000" b="1" dirty="0" smtClean="0">
                <a:solidFill>
                  <a:srgbClr val="000000"/>
                </a:solidFill>
                <a:latin typeface="Avenir Book" charset="0"/>
                <a:ea typeface="Avenir Book" charset="0"/>
                <a:cs typeface="Avenir Book" charset="0"/>
              </a:rPr>
              <a:t>..</a:t>
            </a:r>
            <a:endParaRPr lang="en-US" sz="4000" b="1" dirty="0">
              <a:solidFill>
                <a:srgbClr val="000000"/>
              </a:solidFill>
              <a:latin typeface="Avenir Book" charset="0"/>
              <a:ea typeface="Avenir Book" charset="0"/>
              <a:cs typeface="Avenir Book" charset="0"/>
            </a:endParaRPr>
          </a:p>
        </p:txBody>
      </p:sp>
    </p:spTree>
    <p:extLst>
      <p:ext uri="{BB962C8B-B14F-4D97-AF65-F5344CB8AC3E}">
        <p14:creationId xmlns:p14="http://schemas.microsoft.com/office/powerpoint/2010/main" val="13237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9C9A9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9C9A9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9C9A9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84906" y="1940011"/>
            <a:ext cx="8007178" cy="3842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Freeform 7"/>
          <p:cNvSpPr>
            <a:spLocks/>
          </p:cNvSpPr>
          <p:nvPr/>
        </p:nvSpPr>
        <p:spPr bwMode="auto">
          <a:xfrm>
            <a:off x="1819882" y="2984500"/>
            <a:ext cx="1316038" cy="530225"/>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a:solidFill>
              <a:srgbClr val="000000"/>
            </a:solidFill>
            <a:round/>
            <a:headEnd/>
            <a:tailEnd/>
          </a:ln>
        </p:spPr>
        <p:txBody>
          <a:bodyPr/>
          <a:lstStyle/>
          <a:p>
            <a:endParaRPr lang="en-CA" dirty="0"/>
          </a:p>
        </p:txBody>
      </p:sp>
      <p:sp>
        <p:nvSpPr>
          <p:cNvPr id="3" name="Freeform 11"/>
          <p:cNvSpPr>
            <a:spLocks/>
          </p:cNvSpPr>
          <p:nvPr/>
        </p:nvSpPr>
        <p:spPr bwMode="auto">
          <a:xfrm>
            <a:off x="3147032" y="3343275"/>
            <a:ext cx="1316038" cy="188913"/>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cap="flat" cmpd="sng">
            <a:solidFill>
              <a:srgbClr val="558ED5"/>
            </a:solidFill>
            <a:prstDash val="solid"/>
            <a:round/>
            <a:headEnd/>
            <a:tailEnd/>
          </a:ln>
          <a:effectLst/>
        </p:spPr>
        <p:txBody>
          <a:bodyPr/>
          <a:lstStyle/>
          <a:p>
            <a:pPr>
              <a:defRPr/>
            </a:pPr>
            <a:endParaRPr lang="en-CA" dirty="0"/>
          </a:p>
        </p:txBody>
      </p:sp>
      <p:sp>
        <p:nvSpPr>
          <p:cNvPr id="4" name="Freeform 12"/>
          <p:cNvSpPr>
            <a:spLocks/>
          </p:cNvSpPr>
          <p:nvPr/>
        </p:nvSpPr>
        <p:spPr bwMode="auto">
          <a:xfrm flipV="1">
            <a:off x="1826232" y="3489325"/>
            <a:ext cx="1316038" cy="188913"/>
          </a:xfrm>
          <a:custGeom>
            <a:avLst/>
            <a:gdLst>
              <a:gd name="T0" fmla="*/ 0 w 1354"/>
              <a:gd name="T1" fmla="*/ 188913 h 305"/>
              <a:gd name="T2" fmla="*/ 650243 w 1354"/>
              <a:gd name="T3" fmla="*/ 619 h 305"/>
              <a:gd name="T4" fmla="*/ 1316037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cap="flat" cmpd="sng">
            <a:solidFill>
              <a:srgbClr val="558ED5"/>
            </a:solidFill>
            <a:prstDash val="solid"/>
            <a:round/>
            <a:headEnd/>
            <a:tailEnd/>
          </a:ln>
        </p:spPr>
        <p:txBody>
          <a:bodyPr/>
          <a:lstStyle/>
          <a:p>
            <a:endParaRPr lang="en-CA" dirty="0"/>
          </a:p>
        </p:txBody>
      </p:sp>
      <p:sp>
        <p:nvSpPr>
          <p:cNvPr id="5" name="Freeform 13"/>
          <p:cNvSpPr>
            <a:spLocks/>
          </p:cNvSpPr>
          <p:nvPr/>
        </p:nvSpPr>
        <p:spPr bwMode="auto">
          <a:xfrm flipV="1">
            <a:off x="4463070" y="3492500"/>
            <a:ext cx="1316037" cy="188913"/>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cap="flat" cmpd="sng">
            <a:solidFill>
              <a:srgbClr val="558ED5"/>
            </a:solidFill>
            <a:prstDash val="solid"/>
            <a:round/>
            <a:headEnd/>
            <a:tailEnd/>
          </a:ln>
        </p:spPr>
        <p:txBody>
          <a:bodyPr/>
          <a:lstStyle/>
          <a:p>
            <a:endParaRPr lang="en-CA" dirty="0"/>
          </a:p>
        </p:txBody>
      </p:sp>
      <p:sp>
        <p:nvSpPr>
          <p:cNvPr id="10246" name="Line 14"/>
          <p:cNvSpPr>
            <a:spLocks noChangeShapeType="1"/>
          </p:cNvSpPr>
          <p:nvPr/>
        </p:nvSpPr>
        <p:spPr bwMode="auto">
          <a:xfrm>
            <a:off x="1283307" y="2401888"/>
            <a:ext cx="0" cy="2625725"/>
          </a:xfrm>
          <a:prstGeom prst="line">
            <a:avLst/>
          </a:prstGeom>
          <a:noFill/>
          <a:ln w="9525">
            <a:solidFill>
              <a:schemeClr val="tx1"/>
            </a:solidFill>
            <a:round/>
            <a:headEnd/>
            <a:tailEnd/>
          </a:ln>
        </p:spPr>
        <p:txBody>
          <a:bodyPr/>
          <a:lstStyle/>
          <a:p>
            <a:endParaRPr lang="en-CA" dirty="0"/>
          </a:p>
        </p:txBody>
      </p:sp>
      <p:sp>
        <p:nvSpPr>
          <p:cNvPr id="10247" name="Line 15"/>
          <p:cNvSpPr>
            <a:spLocks noChangeShapeType="1"/>
          </p:cNvSpPr>
          <p:nvPr/>
        </p:nvSpPr>
        <p:spPr bwMode="auto">
          <a:xfrm rot="5400000">
            <a:off x="4764695" y="1566862"/>
            <a:ext cx="0" cy="6956425"/>
          </a:xfrm>
          <a:prstGeom prst="line">
            <a:avLst/>
          </a:prstGeom>
          <a:noFill/>
          <a:ln w="9525">
            <a:solidFill>
              <a:schemeClr val="tx1"/>
            </a:solidFill>
            <a:round/>
            <a:headEnd/>
            <a:tailEnd/>
          </a:ln>
        </p:spPr>
        <p:txBody>
          <a:bodyPr/>
          <a:lstStyle/>
          <a:p>
            <a:endParaRPr lang="en-CA" dirty="0"/>
          </a:p>
        </p:txBody>
      </p:sp>
      <p:sp>
        <p:nvSpPr>
          <p:cNvPr id="8" name="Freeform 16"/>
          <p:cNvSpPr>
            <a:spLocks/>
          </p:cNvSpPr>
          <p:nvPr/>
        </p:nvSpPr>
        <p:spPr bwMode="auto">
          <a:xfrm>
            <a:off x="4447195" y="2986088"/>
            <a:ext cx="1316037" cy="530225"/>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noFill/>
          <a:ln w="57150">
            <a:solidFill>
              <a:srgbClr val="000000"/>
            </a:solidFill>
            <a:round/>
            <a:headEnd/>
            <a:tailEnd/>
          </a:ln>
        </p:spPr>
        <p:txBody>
          <a:bodyPr/>
          <a:lstStyle/>
          <a:p>
            <a:endParaRPr lang="en-CA" dirty="0"/>
          </a:p>
        </p:txBody>
      </p:sp>
      <p:sp>
        <p:nvSpPr>
          <p:cNvPr id="9" name="Freeform 17"/>
          <p:cNvSpPr>
            <a:spLocks/>
          </p:cNvSpPr>
          <p:nvPr/>
        </p:nvSpPr>
        <p:spPr bwMode="auto">
          <a:xfrm flipV="1">
            <a:off x="3134332" y="3502025"/>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a:solidFill>
              <a:srgbClr val="000000"/>
            </a:solidFill>
            <a:round/>
            <a:headEnd/>
            <a:tailEnd/>
          </a:ln>
          <a:effectLst/>
        </p:spPr>
        <p:txBody>
          <a:bodyPr/>
          <a:lstStyle/>
          <a:p>
            <a:pPr>
              <a:defRPr/>
            </a:pPr>
            <a:endParaRPr lang="en-CA" dirty="0"/>
          </a:p>
        </p:txBody>
      </p:sp>
      <p:sp>
        <p:nvSpPr>
          <p:cNvPr id="10" name="Freeform 18"/>
          <p:cNvSpPr>
            <a:spLocks/>
          </p:cNvSpPr>
          <p:nvPr/>
        </p:nvSpPr>
        <p:spPr bwMode="auto">
          <a:xfrm>
            <a:off x="5771170" y="3348038"/>
            <a:ext cx="1316037" cy="188912"/>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cap="flat" cmpd="sng">
            <a:solidFill>
              <a:srgbClr val="558ED5"/>
            </a:solidFill>
            <a:prstDash val="solid"/>
            <a:round/>
            <a:headEnd/>
            <a:tailEnd/>
          </a:ln>
          <a:effectLst/>
        </p:spPr>
        <p:txBody>
          <a:bodyPr/>
          <a:lstStyle/>
          <a:p>
            <a:pPr>
              <a:defRPr/>
            </a:pPr>
            <a:endParaRPr lang="en-CA" dirty="0"/>
          </a:p>
        </p:txBody>
      </p:sp>
      <p:sp>
        <p:nvSpPr>
          <p:cNvPr id="11" name="Freeform 19"/>
          <p:cNvSpPr>
            <a:spLocks/>
          </p:cNvSpPr>
          <p:nvPr/>
        </p:nvSpPr>
        <p:spPr bwMode="auto">
          <a:xfrm flipV="1">
            <a:off x="5766407" y="3505200"/>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a:solidFill>
              <a:srgbClr val="000000"/>
            </a:solidFill>
            <a:round/>
            <a:headEnd/>
            <a:tailEnd/>
          </a:ln>
          <a:effectLst/>
        </p:spPr>
        <p:txBody>
          <a:bodyPr/>
          <a:lstStyle/>
          <a:p>
            <a:pPr>
              <a:defRPr/>
            </a:pPr>
            <a:endParaRPr lang="en-CA" dirty="0"/>
          </a:p>
        </p:txBody>
      </p:sp>
      <p:sp>
        <p:nvSpPr>
          <p:cNvPr id="10252" name="Text Box 23"/>
          <p:cNvSpPr txBox="1">
            <a:spLocks noChangeArrowheads="1"/>
          </p:cNvSpPr>
          <p:nvPr/>
        </p:nvSpPr>
        <p:spPr bwMode="auto">
          <a:xfrm>
            <a:off x="3613757" y="5237163"/>
            <a:ext cx="1074738" cy="366712"/>
          </a:xfrm>
          <a:prstGeom prst="rect">
            <a:avLst/>
          </a:prstGeom>
          <a:noFill/>
          <a:ln w="9525">
            <a:noFill/>
            <a:miter lim="800000"/>
            <a:headEnd/>
            <a:tailEnd/>
          </a:ln>
        </p:spPr>
        <p:txBody>
          <a:bodyPr wrap="none">
            <a:spAutoFit/>
          </a:bodyPr>
          <a:lstStyle/>
          <a:p>
            <a:r>
              <a:rPr lang="en-US" dirty="0">
                <a:latin typeface="Comic Sans MS" pitchFamily="66" charset="0"/>
              </a:rPr>
              <a:t>Time (h)</a:t>
            </a:r>
          </a:p>
        </p:txBody>
      </p:sp>
      <p:grpSp>
        <p:nvGrpSpPr>
          <p:cNvPr id="6" name="Group 68"/>
          <p:cNvGrpSpPr>
            <a:grpSpLocks/>
          </p:cNvGrpSpPr>
          <p:nvPr/>
        </p:nvGrpSpPr>
        <p:grpSpPr bwMode="auto">
          <a:xfrm>
            <a:off x="1278545" y="4011613"/>
            <a:ext cx="952500" cy="901700"/>
            <a:chOff x="1527175" y="3703320"/>
            <a:chExt cx="952500" cy="901701"/>
          </a:xfrm>
        </p:grpSpPr>
        <p:sp>
          <p:nvSpPr>
            <p:cNvPr id="10269" name="Line 24"/>
            <p:cNvSpPr>
              <a:spLocks noChangeShapeType="1"/>
            </p:cNvSpPr>
            <p:nvPr/>
          </p:nvSpPr>
          <p:spPr bwMode="auto">
            <a:xfrm flipV="1">
              <a:off x="1744663" y="3703320"/>
              <a:ext cx="0" cy="542925"/>
            </a:xfrm>
            <a:prstGeom prst="line">
              <a:avLst/>
            </a:prstGeom>
            <a:noFill/>
            <a:ln w="38100">
              <a:solidFill>
                <a:schemeClr val="tx1"/>
              </a:solidFill>
              <a:round/>
              <a:headEnd/>
              <a:tailEnd type="triangle" w="med" len="med"/>
            </a:ln>
          </p:spPr>
          <p:txBody>
            <a:bodyPr/>
            <a:lstStyle/>
            <a:p>
              <a:endParaRPr lang="en-CA" dirty="0"/>
            </a:p>
          </p:txBody>
        </p:sp>
        <p:sp>
          <p:nvSpPr>
            <p:cNvPr id="10270" name="Text Box 26"/>
            <p:cNvSpPr txBox="1">
              <a:spLocks noChangeArrowheads="1"/>
            </p:cNvSpPr>
            <p:nvPr/>
          </p:nvSpPr>
          <p:spPr bwMode="auto">
            <a:xfrm>
              <a:off x="1527175" y="4238308"/>
              <a:ext cx="952500" cy="366713"/>
            </a:xfrm>
            <a:prstGeom prst="rect">
              <a:avLst/>
            </a:prstGeom>
            <a:noFill/>
            <a:ln w="9525">
              <a:noFill/>
              <a:miter lim="800000"/>
              <a:headEnd/>
              <a:tailEnd/>
            </a:ln>
          </p:spPr>
          <p:txBody>
            <a:bodyPr wrap="none">
              <a:spAutoFit/>
            </a:bodyPr>
            <a:lstStyle/>
            <a:p>
              <a:r>
                <a:rPr lang="en-US" dirty="0">
                  <a:latin typeface="Comic Sans MS" pitchFamily="66" charset="0"/>
                </a:rPr>
                <a:t>protein</a:t>
              </a:r>
            </a:p>
          </p:txBody>
        </p:sp>
      </p:grpSp>
      <p:grpSp>
        <p:nvGrpSpPr>
          <p:cNvPr id="7" name="Group 69"/>
          <p:cNvGrpSpPr>
            <a:grpSpLocks/>
          </p:cNvGrpSpPr>
          <p:nvPr/>
        </p:nvGrpSpPr>
        <p:grpSpPr bwMode="auto">
          <a:xfrm>
            <a:off x="3359757" y="4052888"/>
            <a:ext cx="952500" cy="903287"/>
            <a:chOff x="3608388" y="3744595"/>
            <a:chExt cx="952500" cy="903288"/>
          </a:xfrm>
        </p:grpSpPr>
        <p:sp>
          <p:nvSpPr>
            <p:cNvPr id="10267" name="Line 25"/>
            <p:cNvSpPr>
              <a:spLocks noChangeShapeType="1"/>
            </p:cNvSpPr>
            <p:nvPr/>
          </p:nvSpPr>
          <p:spPr bwMode="auto">
            <a:xfrm flipV="1">
              <a:off x="4041775" y="3744595"/>
              <a:ext cx="0" cy="542925"/>
            </a:xfrm>
            <a:prstGeom prst="line">
              <a:avLst/>
            </a:prstGeom>
            <a:noFill/>
            <a:ln w="38100">
              <a:solidFill>
                <a:schemeClr val="tx1"/>
              </a:solidFill>
              <a:round/>
              <a:headEnd/>
              <a:tailEnd type="triangle" w="med" len="med"/>
            </a:ln>
          </p:spPr>
          <p:txBody>
            <a:bodyPr/>
            <a:lstStyle/>
            <a:p>
              <a:endParaRPr lang="en-CA" dirty="0"/>
            </a:p>
          </p:txBody>
        </p:sp>
        <p:sp>
          <p:nvSpPr>
            <p:cNvPr id="10268" name="Text Box 27"/>
            <p:cNvSpPr txBox="1">
              <a:spLocks noChangeArrowheads="1"/>
            </p:cNvSpPr>
            <p:nvPr/>
          </p:nvSpPr>
          <p:spPr bwMode="auto">
            <a:xfrm>
              <a:off x="3608388" y="4281170"/>
              <a:ext cx="952500" cy="366713"/>
            </a:xfrm>
            <a:prstGeom prst="rect">
              <a:avLst/>
            </a:prstGeom>
            <a:noFill/>
            <a:ln w="9525">
              <a:noFill/>
              <a:miter lim="800000"/>
              <a:headEnd/>
              <a:tailEnd/>
            </a:ln>
          </p:spPr>
          <p:txBody>
            <a:bodyPr wrap="none">
              <a:spAutoFit/>
            </a:bodyPr>
            <a:lstStyle/>
            <a:p>
              <a:r>
                <a:rPr lang="en-US" dirty="0">
                  <a:latin typeface="Comic Sans MS" pitchFamily="66" charset="0"/>
                </a:rPr>
                <a:t>protein</a:t>
              </a:r>
            </a:p>
          </p:txBody>
        </p:sp>
      </p:grpSp>
      <p:sp>
        <p:nvSpPr>
          <p:cNvPr id="10255" name="Text Box 57"/>
          <p:cNvSpPr txBox="1">
            <a:spLocks noChangeArrowheads="1"/>
          </p:cNvSpPr>
          <p:nvPr/>
        </p:nvSpPr>
        <p:spPr bwMode="auto">
          <a:xfrm rot="-5400000">
            <a:off x="-305209" y="3585974"/>
            <a:ext cx="2526654" cy="369332"/>
          </a:xfrm>
          <a:prstGeom prst="rect">
            <a:avLst/>
          </a:prstGeom>
          <a:noFill/>
          <a:ln w="9525">
            <a:noFill/>
            <a:miter lim="800000"/>
            <a:headEnd/>
            <a:tailEnd/>
          </a:ln>
        </p:spPr>
        <p:txBody>
          <a:bodyPr wrap="none">
            <a:spAutoFit/>
          </a:bodyPr>
          <a:lstStyle/>
          <a:p>
            <a:r>
              <a:rPr lang="en-US" dirty="0">
                <a:latin typeface="Comic Sans MS" pitchFamily="66" charset="0"/>
              </a:rPr>
              <a:t>Rate of </a:t>
            </a:r>
            <a:r>
              <a:rPr lang="en-US" dirty="0" smtClean="0">
                <a:latin typeface="Comic Sans MS" pitchFamily="66" charset="0"/>
              </a:rPr>
              <a:t>MPS </a:t>
            </a:r>
            <a:r>
              <a:rPr lang="en-US" dirty="0">
                <a:latin typeface="Comic Sans MS" pitchFamily="66" charset="0"/>
              </a:rPr>
              <a:t>and </a:t>
            </a:r>
            <a:r>
              <a:rPr lang="en-US" dirty="0" smtClean="0">
                <a:latin typeface="Comic Sans MS" pitchFamily="66" charset="0"/>
              </a:rPr>
              <a:t>MPB</a:t>
            </a:r>
            <a:endParaRPr lang="en-US" dirty="0">
              <a:latin typeface="Comic Sans MS" pitchFamily="66" charset="0"/>
            </a:endParaRPr>
          </a:p>
        </p:txBody>
      </p:sp>
      <p:sp>
        <p:nvSpPr>
          <p:cNvPr id="10256" name="Line 55"/>
          <p:cNvSpPr>
            <a:spLocks noChangeShapeType="1"/>
          </p:cNvSpPr>
          <p:nvPr/>
        </p:nvSpPr>
        <p:spPr bwMode="auto">
          <a:xfrm>
            <a:off x="3381114" y="2539057"/>
            <a:ext cx="544512" cy="0"/>
          </a:xfrm>
          <a:prstGeom prst="line">
            <a:avLst/>
          </a:prstGeom>
          <a:noFill/>
          <a:ln w="57150">
            <a:solidFill>
              <a:schemeClr val="tx1"/>
            </a:solidFill>
            <a:round/>
            <a:headEnd/>
            <a:tailEnd/>
          </a:ln>
        </p:spPr>
        <p:txBody>
          <a:bodyPr/>
          <a:lstStyle/>
          <a:p>
            <a:endParaRPr lang="en-CA" sz="2000" dirty="0"/>
          </a:p>
        </p:txBody>
      </p:sp>
      <p:sp>
        <p:nvSpPr>
          <p:cNvPr id="10257" name="Text Box 58"/>
          <p:cNvSpPr txBox="1">
            <a:spLocks noChangeArrowheads="1"/>
          </p:cNvSpPr>
          <p:nvPr/>
        </p:nvSpPr>
        <p:spPr bwMode="auto">
          <a:xfrm>
            <a:off x="4054214" y="2370782"/>
            <a:ext cx="668773" cy="369332"/>
          </a:xfrm>
          <a:prstGeom prst="rect">
            <a:avLst/>
          </a:prstGeom>
          <a:noFill/>
          <a:ln w="9525">
            <a:noFill/>
            <a:miter lim="800000"/>
            <a:headEnd/>
            <a:tailEnd/>
          </a:ln>
        </p:spPr>
        <p:txBody>
          <a:bodyPr wrap="none">
            <a:spAutoFit/>
          </a:bodyPr>
          <a:lstStyle/>
          <a:p>
            <a:r>
              <a:rPr lang="en-US" dirty="0" smtClean="0">
                <a:latin typeface="Comic Sans MS" pitchFamily="66" charset="0"/>
              </a:rPr>
              <a:t>MPS</a:t>
            </a:r>
            <a:endParaRPr lang="en-US" dirty="0">
              <a:latin typeface="Comic Sans MS" pitchFamily="66" charset="0"/>
            </a:endParaRPr>
          </a:p>
        </p:txBody>
      </p:sp>
      <p:sp>
        <p:nvSpPr>
          <p:cNvPr id="10258" name="Line 56"/>
          <p:cNvSpPr>
            <a:spLocks noChangeShapeType="1"/>
          </p:cNvSpPr>
          <p:nvPr/>
        </p:nvSpPr>
        <p:spPr bwMode="auto">
          <a:xfrm>
            <a:off x="4737980" y="2512070"/>
            <a:ext cx="544513" cy="0"/>
          </a:xfrm>
          <a:prstGeom prst="line">
            <a:avLst/>
          </a:prstGeom>
          <a:noFill/>
          <a:ln w="57150">
            <a:solidFill>
              <a:srgbClr val="558ED5"/>
            </a:solidFill>
            <a:round/>
            <a:headEnd/>
            <a:tailEnd/>
          </a:ln>
        </p:spPr>
        <p:txBody>
          <a:bodyPr/>
          <a:lstStyle/>
          <a:p>
            <a:endParaRPr lang="en-CA" sz="2000" dirty="0"/>
          </a:p>
        </p:txBody>
      </p:sp>
      <p:sp>
        <p:nvSpPr>
          <p:cNvPr id="10259" name="Text Box 59"/>
          <p:cNvSpPr txBox="1">
            <a:spLocks noChangeArrowheads="1"/>
          </p:cNvSpPr>
          <p:nvPr/>
        </p:nvSpPr>
        <p:spPr bwMode="auto">
          <a:xfrm>
            <a:off x="5278946" y="2343795"/>
            <a:ext cx="654346" cy="369332"/>
          </a:xfrm>
          <a:prstGeom prst="rect">
            <a:avLst/>
          </a:prstGeom>
          <a:noFill/>
          <a:ln w="9525">
            <a:noFill/>
            <a:miter lim="800000"/>
            <a:headEnd/>
            <a:tailEnd/>
          </a:ln>
        </p:spPr>
        <p:txBody>
          <a:bodyPr wrap="none">
            <a:spAutoFit/>
          </a:bodyPr>
          <a:lstStyle/>
          <a:p>
            <a:r>
              <a:rPr lang="en-US" dirty="0" smtClean="0">
                <a:latin typeface="Comic Sans MS" pitchFamily="66" charset="0"/>
              </a:rPr>
              <a:t>MPB</a:t>
            </a:r>
            <a:endParaRPr lang="en-US" dirty="0">
              <a:latin typeface="Comic Sans MS" pitchFamily="66" charset="0"/>
            </a:endParaRPr>
          </a:p>
        </p:txBody>
      </p:sp>
      <p:sp>
        <p:nvSpPr>
          <p:cNvPr id="61" name="Freeform 121"/>
          <p:cNvSpPr>
            <a:spLocks/>
          </p:cNvSpPr>
          <p:nvPr/>
        </p:nvSpPr>
        <p:spPr bwMode="auto">
          <a:xfrm>
            <a:off x="1405545" y="3508375"/>
            <a:ext cx="417512" cy="415925"/>
          </a:xfrm>
          <a:custGeom>
            <a:avLst/>
            <a:gdLst>
              <a:gd name="T0" fmla="*/ 417513 w 263"/>
              <a:gd name="T1" fmla="*/ 0 h 262"/>
              <a:gd name="T2" fmla="*/ 173038 w 263"/>
              <a:gd name="T3" fmla="*/ 355600 h 262"/>
              <a:gd name="T4" fmla="*/ 0 w 263"/>
              <a:gd name="T5" fmla="*/ 366712 h 262"/>
              <a:gd name="T6" fmla="*/ 0 60000 65536"/>
              <a:gd name="T7" fmla="*/ 0 60000 65536"/>
              <a:gd name="T8" fmla="*/ 0 60000 65536"/>
              <a:gd name="T9" fmla="*/ 0 w 263"/>
              <a:gd name="T10" fmla="*/ 0 h 262"/>
              <a:gd name="T11" fmla="*/ 263 w 263"/>
              <a:gd name="T12" fmla="*/ 262 h 262"/>
            </a:gdLst>
            <a:ahLst/>
            <a:cxnLst>
              <a:cxn ang="T6">
                <a:pos x="T0" y="T1"/>
              </a:cxn>
              <a:cxn ang="T7">
                <a:pos x="T2" y="T3"/>
              </a:cxn>
              <a:cxn ang="T8">
                <a:pos x="T4" y="T5"/>
              </a:cxn>
            </a:cxnLst>
            <a:rect l="T9" t="T10" r="T11" b="T12"/>
            <a:pathLst>
              <a:path w="263" h="262">
                <a:moveTo>
                  <a:pt x="263" y="0"/>
                </a:moveTo>
                <a:cubicBezTo>
                  <a:pt x="208" y="93"/>
                  <a:pt x="153" y="186"/>
                  <a:pt x="109" y="224"/>
                </a:cubicBezTo>
                <a:cubicBezTo>
                  <a:pt x="65" y="262"/>
                  <a:pt x="32" y="246"/>
                  <a:pt x="0" y="231"/>
                </a:cubicBezTo>
              </a:path>
            </a:pathLst>
          </a:custGeom>
          <a:noFill/>
          <a:ln w="57150">
            <a:solidFill>
              <a:srgbClr val="000000"/>
            </a:solidFill>
            <a:round/>
            <a:headEnd/>
            <a:tailEnd/>
          </a:ln>
        </p:spPr>
        <p:txBody>
          <a:bodyPr/>
          <a:lstStyle/>
          <a:p>
            <a:endParaRPr lang="en-CA" dirty="0"/>
          </a:p>
        </p:txBody>
      </p:sp>
      <p:grpSp>
        <p:nvGrpSpPr>
          <p:cNvPr id="12" name="Group 70"/>
          <p:cNvGrpSpPr>
            <a:grpSpLocks/>
          </p:cNvGrpSpPr>
          <p:nvPr/>
        </p:nvGrpSpPr>
        <p:grpSpPr bwMode="auto">
          <a:xfrm>
            <a:off x="6031520" y="4083050"/>
            <a:ext cx="952500" cy="903288"/>
            <a:chOff x="6280150" y="3774758"/>
            <a:chExt cx="952500" cy="903288"/>
          </a:xfrm>
        </p:grpSpPr>
        <p:sp>
          <p:nvSpPr>
            <p:cNvPr id="10265" name="Line 122"/>
            <p:cNvSpPr>
              <a:spLocks noChangeShapeType="1"/>
            </p:cNvSpPr>
            <p:nvPr/>
          </p:nvSpPr>
          <p:spPr bwMode="auto">
            <a:xfrm flipV="1">
              <a:off x="6713538" y="3774758"/>
              <a:ext cx="0" cy="542925"/>
            </a:xfrm>
            <a:prstGeom prst="line">
              <a:avLst/>
            </a:prstGeom>
            <a:noFill/>
            <a:ln w="38100">
              <a:solidFill>
                <a:schemeClr val="tx1"/>
              </a:solidFill>
              <a:round/>
              <a:headEnd/>
              <a:tailEnd type="triangle" w="med" len="med"/>
            </a:ln>
          </p:spPr>
          <p:txBody>
            <a:bodyPr/>
            <a:lstStyle/>
            <a:p>
              <a:endParaRPr lang="en-CA" dirty="0"/>
            </a:p>
          </p:txBody>
        </p:sp>
        <p:sp>
          <p:nvSpPr>
            <p:cNvPr id="10266" name="Text Box 123"/>
            <p:cNvSpPr txBox="1">
              <a:spLocks noChangeArrowheads="1"/>
            </p:cNvSpPr>
            <p:nvPr/>
          </p:nvSpPr>
          <p:spPr bwMode="auto">
            <a:xfrm>
              <a:off x="6280150" y="4311333"/>
              <a:ext cx="952500" cy="366713"/>
            </a:xfrm>
            <a:prstGeom prst="rect">
              <a:avLst/>
            </a:prstGeom>
            <a:noFill/>
            <a:ln w="9525">
              <a:noFill/>
              <a:miter lim="800000"/>
              <a:headEnd/>
              <a:tailEnd/>
            </a:ln>
          </p:spPr>
          <p:txBody>
            <a:bodyPr wrap="none">
              <a:spAutoFit/>
            </a:bodyPr>
            <a:lstStyle/>
            <a:p>
              <a:r>
                <a:rPr lang="en-US" dirty="0">
                  <a:latin typeface="Comic Sans MS" pitchFamily="66" charset="0"/>
                </a:rPr>
                <a:t>protein</a:t>
              </a:r>
            </a:p>
          </p:txBody>
        </p:sp>
      </p:grpSp>
      <p:sp>
        <p:nvSpPr>
          <p:cNvPr id="10262" name="Title 27"/>
          <p:cNvSpPr>
            <a:spLocks noGrp="1"/>
          </p:cNvSpPr>
          <p:nvPr>
            <p:ph type="title"/>
          </p:nvPr>
        </p:nvSpPr>
        <p:spPr>
          <a:xfrm>
            <a:off x="208002" y="1372709"/>
            <a:ext cx="8691563" cy="567302"/>
          </a:xfrm>
          <a:solidFill>
            <a:schemeClr val="bg1"/>
          </a:solidFill>
        </p:spPr>
        <p:txBody>
          <a:bodyPr/>
          <a:lstStyle/>
          <a:p>
            <a:r>
              <a:rPr lang="en-US" sz="2400" dirty="0" smtClean="0"/>
              <a:t>Variations in protein synthesis determine net protein balance</a:t>
            </a:r>
            <a:endParaRPr lang="en-CA" sz="2400" dirty="0" smtClean="0"/>
          </a:p>
        </p:txBody>
      </p:sp>
      <p:sp>
        <p:nvSpPr>
          <p:cNvPr id="29" name="Freeform 13"/>
          <p:cNvSpPr>
            <a:spLocks/>
          </p:cNvSpPr>
          <p:nvPr/>
        </p:nvSpPr>
        <p:spPr bwMode="auto">
          <a:xfrm flipV="1">
            <a:off x="7028470" y="3516313"/>
            <a:ext cx="1316037" cy="188912"/>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rgbClr val="558ED5"/>
            </a:solidFill>
            <a:prstDash val="solid"/>
            <a:round/>
            <a:headEnd/>
            <a:tailEnd/>
          </a:ln>
        </p:spPr>
        <p:txBody>
          <a:bodyPr/>
          <a:lstStyle/>
          <a:p>
            <a:endParaRPr lang="en-CA" dirty="0"/>
          </a:p>
        </p:txBody>
      </p:sp>
      <p:sp>
        <p:nvSpPr>
          <p:cNvPr id="30" name="Freeform 16"/>
          <p:cNvSpPr>
            <a:spLocks/>
          </p:cNvSpPr>
          <p:nvPr/>
        </p:nvSpPr>
        <p:spPr bwMode="auto">
          <a:xfrm>
            <a:off x="7012595" y="3009900"/>
            <a:ext cx="1316037" cy="530225"/>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chemeClr val="tx1"/>
            </a:solidFill>
            <a:round/>
            <a:headEnd/>
            <a:tailEnd/>
          </a:ln>
        </p:spPr>
        <p:txBody>
          <a:bodyPr/>
          <a:lstStyle/>
          <a:p>
            <a:endParaRPr lang="en-CA" dirty="0"/>
          </a:p>
        </p:txBody>
      </p:sp>
      <p:sp>
        <p:nvSpPr>
          <p:cNvPr id="13" name="TextBox 12"/>
          <p:cNvSpPr txBox="1"/>
          <p:nvPr/>
        </p:nvSpPr>
        <p:spPr>
          <a:xfrm>
            <a:off x="19136" y="6583361"/>
            <a:ext cx="5410455" cy="400110"/>
          </a:xfrm>
          <a:prstGeom prst="rect">
            <a:avLst/>
          </a:prstGeom>
          <a:noFill/>
        </p:spPr>
        <p:txBody>
          <a:bodyPr wrap="none" rtlCol="0">
            <a:spAutoFit/>
          </a:bodyPr>
          <a:lstStyle/>
          <a:p>
            <a:pPr lvl="0"/>
            <a:r>
              <a:rPr lang="en-US" sz="1000" u="sng" dirty="0">
                <a:solidFill>
                  <a:schemeClr val="bg1"/>
                </a:solidFill>
                <a:latin typeface="Verdana" panose="020B0604030504040204" pitchFamily="34" charset="0"/>
                <a:ea typeface="Verdana" panose="020B0604030504040204" pitchFamily="34" charset="0"/>
                <a:cs typeface="Verdana" panose="020B0604030504040204" pitchFamily="34" charset="0"/>
              </a:rPr>
              <a:t>T.A. Churward-Venne</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000" u="sng" dirty="0">
                <a:solidFill>
                  <a:schemeClr val="bg1"/>
                </a:solidFill>
                <a:latin typeface="Verdana" panose="020B0604030504040204" pitchFamily="34" charset="0"/>
                <a:ea typeface="Verdana" panose="020B0604030504040204" pitchFamily="34" charset="0"/>
                <a:cs typeface="Verdana" panose="020B0604030504040204" pitchFamily="34" charset="0"/>
              </a:rPr>
              <a:t>N.A. Burd</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 and S.M. Phillips. </a:t>
            </a:r>
            <a:r>
              <a:rPr lang="en-US" sz="10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Nutr</a:t>
            </a:r>
            <a:r>
              <a:rPr lang="en-US" sz="1000" i="1" dirty="0">
                <a:solidFill>
                  <a:schemeClr val="bg1"/>
                </a:solidFill>
                <a:latin typeface="Verdana" panose="020B0604030504040204" pitchFamily="34" charset="0"/>
                <a:ea typeface="Verdana" panose="020B0604030504040204" pitchFamily="34" charset="0"/>
                <a:cs typeface="Verdana" panose="020B0604030504040204" pitchFamily="34" charset="0"/>
              </a:rPr>
              <a:t>. Metab.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9(1): 40, 2012.</a:t>
            </a:r>
            <a:endParaRPr lang="en-CA"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CA"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4859522" y="479444"/>
            <a:ext cx="184666" cy="369332"/>
          </a:xfrm>
          <a:prstGeom prst="rect">
            <a:avLst/>
          </a:prstGeom>
          <a:noFill/>
        </p:spPr>
        <p:txBody>
          <a:bodyPr wrap="none" rtlCol="0">
            <a:spAutoFit/>
          </a:bodyPr>
          <a:lstStyle/>
          <a:p>
            <a:endParaRPr lang="en-US" dirty="0"/>
          </a:p>
        </p:txBody>
      </p:sp>
      <p:sp>
        <p:nvSpPr>
          <p:cNvPr id="15" name="TextBox 14"/>
          <p:cNvSpPr txBox="1"/>
          <p:nvPr/>
        </p:nvSpPr>
        <p:spPr>
          <a:xfrm>
            <a:off x="4341173" y="531276"/>
            <a:ext cx="184666" cy="369332"/>
          </a:xfrm>
          <a:prstGeom prst="rect">
            <a:avLst/>
          </a:prstGeom>
          <a:noFill/>
        </p:spPr>
        <p:txBody>
          <a:bodyPr wrap="none" rtlCol="0">
            <a:spAutoFit/>
          </a:bodyPr>
          <a:lstStyle/>
          <a:p>
            <a:endParaRPr lang="en-US" dirty="0"/>
          </a:p>
        </p:txBody>
      </p:sp>
      <p:sp>
        <p:nvSpPr>
          <p:cNvPr id="16" name="TextBox 15"/>
          <p:cNvSpPr txBox="1"/>
          <p:nvPr/>
        </p:nvSpPr>
        <p:spPr>
          <a:xfrm>
            <a:off x="21786" y="274925"/>
            <a:ext cx="7654660" cy="707886"/>
          </a:xfrm>
          <a:prstGeom prst="rect">
            <a:avLst/>
          </a:prstGeom>
          <a:noFill/>
        </p:spPr>
        <p:txBody>
          <a:bodyPr wrap="none" rtlCol="0">
            <a:spAutoFit/>
          </a:bodyPr>
          <a:lstStyle/>
          <a:p>
            <a:r>
              <a:rPr lang="en-US" sz="4000" b="1" dirty="0" smtClean="0">
                <a:solidFill>
                  <a:srgbClr val="000000"/>
                </a:solidFill>
                <a:latin typeface="Avenir Book" charset="0"/>
                <a:ea typeface="Avenir Book" charset="0"/>
                <a:cs typeface="Avenir Book" charset="0"/>
              </a:rPr>
              <a:t>How is Muscle </a:t>
            </a:r>
            <a:r>
              <a:rPr lang="en-US" sz="4000" b="1" dirty="0">
                <a:solidFill>
                  <a:srgbClr val="000000"/>
                </a:solidFill>
                <a:latin typeface="Avenir Book" charset="0"/>
                <a:ea typeface="Avenir Book" charset="0"/>
                <a:cs typeface="Avenir Book" charset="0"/>
              </a:rPr>
              <a:t>M</a:t>
            </a:r>
            <a:r>
              <a:rPr lang="en-US" sz="4000" b="1" dirty="0" smtClean="0">
                <a:solidFill>
                  <a:srgbClr val="000000"/>
                </a:solidFill>
                <a:latin typeface="Avenir Book" charset="0"/>
                <a:ea typeface="Avenir Book" charset="0"/>
                <a:cs typeface="Avenir Book" charset="0"/>
              </a:rPr>
              <a:t>ass </a:t>
            </a:r>
            <a:r>
              <a:rPr lang="en-US" sz="4000" b="1" dirty="0">
                <a:solidFill>
                  <a:srgbClr val="000000"/>
                </a:solidFill>
                <a:latin typeface="Avenir Book" charset="0"/>
                <a:ea typeface="Avenir Book" charset="0"/>
                <a:cs typeface="Avenir Book" charset="0"/>
              </a:rPr>
              <a:t>R</a:t>
            </a:r>
            <a:r>
              <a:rPr lang="en-US" sz="4000" b="1" dirty="0" smtClean="0">
                <a:solidFill>
                  <a:srgbClr val="000000"/>
                </a:solidFill>
                <a:latin typeface="Avenir Book" charset="0"/>
                <a:ea typeface="Avenir Book" charset="0"/>
                <a:cs typeface="Avenir Book" charset="0"/>
              </a:rPr>
              <a:t>egulated? </a:t>
            </a:r>
            <a:endParaRPr lang="en-US" sz="4000" b="1" dirty="0">
              <a:solidFill>
                <a:srgbClr val="000000"/>
              </a:solidFill>
              <a:latin typeface="Avenir Book" charset="0"/>
              <a:ea typeface="Avenir Book" charset="0"/>
              <a:cs typeface="Avenir Book" charset="0"/>
            </a:endParaRPr>
          </a:p>
        </p:txBody>
      </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7889240" y="113948"/>
            <a:ext cx="1250097" cy="1041747"/>
          </a:xfrm>
          <a:prstGeom prst="rect">
            <a:avLst/>
          </a:prstGeom>
          <a:effectLst>
            <a:softEdge rad="50800"/>
          </a:effectLst>
        </p:spPr>
      </p:pic>
    </p:spTree>
    <p:extLst>
      <p:ext uri="{BB962C8B-B14F-4D97-AF65-F5344CB8AC3E}">
        <p14:creationId xmlns:p14="http://schemas.microsoft.com/office/powerpoint/2010/main" val="42119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5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61"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45572" y="1825205"/>
            <a:ext cx="8414951" cy="400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Freeform 7"/>
          <p:cNvSpPr>
            <a:spLocks/>
          </p:cNvSpPr>
          <p:nvPr/>
        </p:nvSpPr>
        <p:spPr bwMode="auto">
          <a:xfrm>
            <a:off x="1498600" y="2984500"/>
            <a:ext cx="1316038" cy="53022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chemeClr val="bg1"/>
          </a:solidFill>
          <a:ln w="57150">
            <a:solidFill>
              <a:srgbClr val="000000"/>
            </a:solidFill>
            <a:round/>
            <a:headEnd/>
            <a:tailEnd/>
          </a:ln>
        </p:spPr>
        <p:txBody>
          <a:bodyPr/>
          <a:lstStyle/>
          <a:p>
            <a:endParaRPr lang="en-CA"/>
          </a:p>
        </p:txBody>
      </p:sp>
      <p:sp>
        <p:nvSpPr>
          <p:cNvPr id="3" name="Freeform 11"/>
          <p:cNvSpPr>
            <a:spLocks/>
          </p:cNvSpPr>
          <p:nvPr/>
        </p:nvSpPr>
        <p:spPr bwMode="auto">
          <a:xfrm>
            <a:off x="2825750" y="3322627"/>
            <a:ext cx="1316038" cy="188913"/>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a:effectLst/>
        </p:spPr>
        <p:txBody>
          <a:bodyPr/>
          <a:lstStyle/>
          <a:p>
            <a:pPr>
              <a:defRPr/>
            </a:pPr>
            <a:endParaRPr lang="en-CA"/>
          </a:p>
        </p:txBody>
      </p:sp>
      <p:sp>
        <p:nvSpPr>
          <p:cNvPr id="33796" name="Freeform 12"/>
          <p:cNvSpPr>
            <a:spLocks/>
          </p:cNvSpPr>
          <p:nvPr/>
        </p:nvSpPr>
        <p:spPr bwMode="auto">
          <a:xfrm flipV="1">
            <a:off x="1504950" y="3489325"/>
            <a:ext cx="1316038" cy="188913"/>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p:spPr>
        <p:txBody>
          <a:bodyPr/>
          <a:lstStyle/>
          <a:p>
            <a:endParaRPr lang="en-CA"/>
          </a:p>
        </p:txBody>
      </p:sp>
      <p:sp>
        <p:nvSpPr>
          <p:cNvPr id="33797" name="Freeform 13"/>
          <p:cNvSpPr>
            <a:spLocks/>
          </p:cNvSpPr>
          <p:nvPr/>
        </p:nvSpPr>
        <p:spPr bwMode="auto">
          <a:xfrm flipV="1">
            <a:off x="4141788" y="3492500"/>
            <a:ext cx="1316037" cy="188913"/>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p:spPr>
        <p:txBody>
          <a:bodyPr/>
          <a:lstStyle/>
          <a:p>
            <a:endParaRPr lang="en-CA"/>
          </a:p>
        </p:txBody>
      </p:sp>
      <p:sp>
        <p:nvSpPr>
          <p:cNvPr id="33798" name="Line 14"/>
          <p:cNvSpPr>
            <a:spLocks noChangeShapeType="1"/>
          </p:cNvSpPr>
          <p:nvPr/>
        </p:nvSpPr>
        <p:spPr bwMode="auto">
          <a:xfrm>
            <a:off x="962025" y="2401888"/>
            <a:ext cx="0" cy="2625725"/>
          </a:xfrm>
          <a:prstGeom prst="line">
            <a:avLst/>
          </a:prstGeom>
          <a:noFill/>
          <a:ln w="9525">
            <a:solidFill>
              <a:schemeClr val="tx1"/>
            </a:solidFill>
            <a:round/>
            <a:headEnd/>
            <a:tailEnd/>
          </a:ln>
        </p:spPr>
        <p:txBody>
          <a:bodyPr/>
          <a:lstStyle/>
          <a:p>
            <a:endParaRPr lang="en-CA"/>
          </a:p>
        </p:txBody>
      </p:sp>
      <p:sp>
        <p:nvSpPr>
          <p:cNvPr id="33799" name="Line 15"/>
          <p:cNvSpPr>
            <a:spLocks noChangeShapeType="1"/>
          </p:cNvSpPr>
          <p:nvPr/>
        </p:nvSpPr>
        <p:spPr bwMode="auto">
          <a:xfrm rot="5400000">
            <a:off x="4443413" y="1566862"/>
            <a:ext cx="0" cy="6956425"/>
          </a:xfrm>
          <a:prstGeom prst="line">
            <a:avLst/>
          </a:prstGeom>
          <a:noFill/>
          <a:ln w="9525">
            <a:solidFill>
              <a:schemeClr val="tx1"/>
            </a:solidFill>
            <a:round/>
            <a:headEnd/>
            <a:tailEnd/>
          </a:ln>
        </p:spPr>
        <p:txBody>
          <a:bodyPr/>
          <a:lstStyle/>
          <a:p>
            <a:endParaRPr lang="en-CA"/>
          </a:p>
        </p:txBody>
      </p:sp>
      <p:sp>
        <p:nvSpPr>
          <p:cNvPr id="8" name="Freeform 16"/>
          <p:cNvSpPr>
            <a:spLocks/>
          </p:cNvSpPr>
          <p:nvPr/>
        </p:nvSpPr>
        <p:spPr bwMode="auto">
          <a:xfrm>
            <a:off x="4125913" y="2986088"/>
            <a:ext cx="1316037" cy="53022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9" name="Freeform 17"/>
          <p:cNvSpPr>
            <a:spLocks/>
          </p:cNvSpPr>
          <p:nvPr/>
        </p:nvSpPr>
        <p:spPr bwMode="auto">
          <a:xfrm flipV="1">
            <a:off x="2813050" y="3502025"/>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a:effectLst/>
        </p:spPr>
        <p:txBody>
          <a:bodyPr/>
          <a:lstStyle/>
          <a:p>
            <a:pPr>
              <a:defRPr/>
            </a:pPr>
            <a:endParaRPr lang="en-CA"/>
          </a:p>
        </p:txBody>
      </p:sp>
      <p:sp>
        <p:nvSpPr>
          <p:cNvPr id="10" name="Freeform 18"/>
          <p:cNvSpPr>
            <a:spLocks/>
          </p:cNvSpPr>
          <p:nvPr/>
        </p:nvSpPr>
        <p:spPr bwMode="auto">
          <a:xfrm>
            <a:off x="5449888" y="3317066"/>
            <a:ext cx="1316037" cy="188912"/>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bg2">
              <a:lumMod val="40000"/>
              <a:lumOff val="60000"/>
            </a:schemeClr>
          </a:solidFill>
          <a:ln w="57150" cap="flat" cmpd="sng">
            <a:solidFill>
              <a:schemeClr val="tx2">
                <a:lumMod val="60000"/>
                <a:lumOff val="40000"/>
              </a:schemeClr>
            </a:solidFill>
            <a:prstDash val="solid"/>
            <a:round/>
            <a:headEnd/>
            <a:tailEnd/>
          </a:ln>
          <a:effectLst/>
        </p:spPr>
        <p:txBody>
          <a:bodyPr/>
          <a:lstStyle/>
          <a:p>
            <a:pPr>
              <a:defRPr/>
            </a:pPr>
            <a:endParaRPr lang="en-CA"/>
          </a:p>
        </p:txBody>
      </p:sp>
      <p:sp>
        <p:nvSpPr>
          <p:cNvPr id="11" name="Freeform 19"/>
          <p:cNvSpPr>
            <a:spLocks/>
          </p:cNvSpPr>
          <p:nvPr/>
        </p:nvSpPr>
        <p:spPr bwMode="auto">
          <a:xfrm flipV="1">
            <a:off x="5445125" y="3505200"/>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a:effectLst/>
        </p:spPr>
        <p:txBody>
          <a:bodyPr/>
          <a:lstStyle/>
          <a:p>
            <a:pPr>
              <a:defRPr/>
            </a:pPr>
            <a:endParaRPr lang="en-CA"/>
          </a:p>
        </p:txBody>
      </p:sp>
      <p:sp>
        <p:nvSpPr>
          <p:cNvPr id="33804" name="Text Box 23"/>
          <p:cNvSpPr txBox="1">
            <a:spLocks noChangeArrowheads="1"/>
          </p:cNvSpPr>
          <p:nvPr/>
        </p:nvSpPr>
        <p:spPr bwMode="auto">
          <a:xfrm>
            <a:off x="3292475" y="5237163"/>
            <a:ext cx="1074738" cy="366712"/>
          </a:xfrm>
          <a:prstGeom prst="rect">
            <a:avLst/>
          </a:prstGeom>
          <a:noFill/>
          <a:ln w="9525">
            <a:noFill/>
            <a:miter lim="800000"/>
            <a:headEnd/>
            <a:tailEnd/>
          </a:ln>
        </p:spPr>
        <p:txBody>
          <a:bodyPr wrap="none">
            <a:spAutoFit/>
          </a:bodyPr>
          <a:lstStyle/>
          <a:p>
            <a:r>
              <a:rPr lang="en-US">
                <a:latin typeface="Comic Sans MS" pitchFamily="66" charset="0"/>
              </a:rPr>
              <a:t>Time (h)</a:t>
            </a:r>
          </a:p>
        </p:txBody>
      </p:sp>
      <p:grpSp>
        <p:nvGrpSpPr>
          <p:cNvPr id="4" name="Group 68"/>
          <p:cNvGrpSpPr>
            <a:grpSpLocks/>
          </p:cNvGrpSpPr>
          <p:nvPr/>
        </p:nvGrpSpPr>
        <p:grpSpPr bwMode="auto">
          <a:xfrm>
            <a:off x="957263" y="4011613"/>
            <a:ext cx="952500" cy="901700"/>
            <a:chOff x="1527175" y="3703320"/>
            <a:chExt cx="952500" cy="901701"/>
          </a:xfrm>
        </p:grpSpPr>
        <p:sp>
          <p:nvSpPr>
            <p:cNvPr id="33824" name="Line 24"/>
            <p:cNvSpPr>
              <a:spLocks noChangeShapeType="1"/>
            </p:cNvSpPr>
            <p:nvPr/>
          </p:nvSpPr>
          <p:spPr bwMode="auto">
            <a:xfrm flipV="1">
              <a:off x="1744663" y="3703320"/>
              <a:ext cx="0" cy="542925"/>
            </a:xfrm>
            <a:prstGeom prst="line">
              <a:avLst/>
            </a:prstGeom>
            <a:noFill/>
            <a:ln w="38100">
              <a:solidFill>
                <a:schemeClr val="tx1"/>
              </a:solidFill>
              <a:round/>
              <a:headEnd/>
              <a:tailEnd type="triangle" w="med" len="med"/>
            </a:ln>
          </p:spPr>
          <p:txBody>
            <a:bodyPr/>
            <a:lstStyle/>
            <a:p>
              <a:endParaRPr lang="en-CA"/>
            </a:p>
          </p:txBody>
        </p:sp>
        <p:sp>
          <p:nvSpPr>
            <p:cNvPr id="33825" name="Text Box 26"/>
            <p:cNvSpPr txBox="1">
              <a:spLocks noChangeArrowheads="1"/>
            </p:cNvSpPr>
            <p:nvPr/>
          </p:nvSpPr>
          <p:spPr bwMode="auto">
            <a:xfrm>
              <a:off x="1527175" y="4238308"/>
              <a:ext cx="952500" cy="366713"/>
            </a:xfrm>
            <a:prstGeom prst="rect">
              <a:avLst/>
            </a:prstGeom>
            <a:noFill/>
            <a:ln w="9525">
              <a:noFill/>
              <a:miter lim="800000"/>
              <a:headEnd/>
              <a:tailEnd/>
            </a:ln>
          </p:spPr>
          <p:txBody>
            <a:bodyPr wrap="none">
              <a:spAutoFit/>
            </a:bodyPr>
            <a:lstStyle/>
            <a:p>
              <a:r>
                <a:rPr lang="en-US">
                  <a:latin typeface="Comic Sans MS" pitchFamily="66" charset="0"/>
                </a:rPr>
                <a:t>protein</a:t>
              </a:r>
            </a:p>
          </p:txBody>
        </p:sp>
      </p:grpSp>
      <p:grpSp>
        <p:nvGrpSpPr>
          <p:cNvPr id="5" name="Group 69"/>
          <p:cNvGrpSpPr>
            <a:grpSpLocks/>
          </p:cNvGrpSpPr>
          <p:nvPr/>
        </p:nvGrpSpPr>
        <p:grpSpPr bwMode="auto">
          <a:xfrm>
            <a:off x="3038475" y="4052888"/>
            <a:ext cx="952500" cy="903287"/>
            <a:chOff x="3608388" y="3744595"/>
            <a:chExt cx="952500" cy="903288"/>
          </a:xfrm>
        </p:grpSpPr>
        <p:sp>
          <p:nvSpPr>
            <p:cNvPr id="33822" name="Line 25"/>
            <p:cNvSpPr>
              <a:spLocks noChangeShapeType="1"/>
            </p:cNvSpPr>
            <p:nvPr/>
          </p:nvSpPr>
          <p:spPr bwMode="auto">
            <a:xfrm flipV="1">
              <a:off x="4041775" y="3744595"/>
              <a:ext cx="0" cy="542925"/>
            </a:xfrm>
            <a:prstGeom prst="line">
              <a:avLst/>
            </a:prstGeom>
            <a:noFill/>
            <a:ln w="38100">
              <a:solidFill>
                <a:schemeClr val="tx1"/>
              </a:solidFill>
              <a:round/>
              <a:headEnd/>
              <a:tailEnd type="triangle" w="med" len="med"/>
            </a:ln>
          </p:spPr>
          <p:txBody>
            <a:bodyPr/>
            <a:lstStyle/>
            <a:p>
              <a:endParaRPr lang="en-CA"/>
            </a:p>
          </p:txBody>
        </p:sp>
        <p:sp>
          <p:nvSpPr>
            <p:cNvPr id="33823" name="Text Box 27"/>
            <p:cNvSpPr txBox="1">
              <a:spLocks noChangeArrowheads="1"/>
            </p:cNvSpPr>
            <p:nvPr/>
          </p:nvSpPr>
          <p:spPr bwMode="auto">
            <a:xfrm>
              <a:off x="3608388" y="4281170"/>
              <a:ext cx="952500" cy="366713"/>
            </a:xfrm>
            <a:prstGeom prst="rect">
              <a:avLst/>
            </a:prstGeom>
            <a:noFill/>
            <a:ln w="9525">
              <a:noFill/>
              <a:miter lim="800000"/>
              <a:headEnd/>
              <a:tailEnd/>
            </a:ln>
          </p:spPr>
          <p:txBody>
            <a:bodyPr wrap="none">
              <a:spAutoFit/>
            </a:bodyPr>
            <a:lstStyle/>
            <a:p>
              <a:r>
                <a:rPr lang="en-US">
                  <a:latin typeface="Comic Sans MS" pitchFamily="66" charset="0"/>
                </a:rPr>
                <a:t>protein</a:t>
              </a:r>
            </a:p>
          </p:txBody>
        </p:sp>
      </p:grpSp>
      <p:sp>
        <p:nvSpPr>
          <p:cNvPr id="33807" name="Text Box 57"/>
          <p:cNvSpPr txBox="1">
            <a:spLocks noChangeArrowheads="1"/>
          </p:cNvSpPr>
          <p:nvPr/>
        </p:nvSpPr>
        <p:spPr bwMode="auto">
          <a:xfrm rot="-5400000">
            <a:off x="-633089" y="3346728"/>
            <a:ext cx="2526654" cy="369332"/>
          </a:xfrm>
          <a:prstGeom prst="rect">
            <a:avLst/>
          </a:prstGeom>
          <a:noFill/>
          <a:ln w="9525">
            <a:noFill/>
            <a:miter lim="800000"/>
            <a:headEnd/>
            <a:tailEnd/>
          </a:ln>
        </p:spPr>
        <p:txBody>
          <a:bodyPr wrap="none">
            <a:spAutoFit/>
          </a:bodyPr>
          <a:lstStyle/>
          <a:p>
            <a:r>
              <a:rPr lang="en-US" dirty="0">
                <a:latin typeface="Comic Sans MS" pitchFamily="66" charset="0"/>
              </a:rPr>
              <a:t>Rate of </a:t>
            </a:r>
            <a:r>
              <a:rPr lang="en-US" dirty="0" smtClean="0">
                <a:latin typeface="Comic Sans MS" pitchFamily="66" charset="0"/>
              </a:rPr>
              <a:t>MPS </a:t>
            </a:r>
            <a:r>
              <a:rPr lang="en-US" dirty="0">
                <a:latin typeface="Comic Sans MS" pitchFamily="66" charset="0"/>
              </a:rPr>
              <a:t>and </a:t>
            </a:r>
            <a:r>
              <a:rPr lang="en-US" dirty="0" smtClean="0">
                <a:latin typeface="Comic Sans MS" pitchFamily="66" charset="0"/>
              </a:rPr>
              <a:t>MPB</a:t>
            </a:r>
            <a:endParaRPr lang="en-US" dirty="0">
              <a:latin typeface="Comic Sans MS" pitchFamily="66" charset="0"/>
            </a:endParaRPr>
          </a:p>
        </p:txBody>
      </p:sp>
      <p:sp>
        <p:nvSpPr>
          <p:cNvPr id="33808" name="Line 55"/>
          <p:cNvSpPr>
            <a:spLocks noChangeShapeType="1"/>
          </p:cNvSpPr>
          <p:nvPr/>
        </p:nvSpPr>
        <p:spPr bwMode="auto">
          <a:xfrm>
            <a:off x="3557588" y="2076450"/>
            <a:ext cx="544512" cy="0"/>
          </a:xfrm>
          <a:prstGeom prst="line">
            <a:avLst/>
          </a:prstGeom>
          <a:noFill/>
          <a:ln w="57150">
            <a:solidFill>
              <a:schemeClr val="tx1"/>
            </a:solidFill>
            <a:round/>
            <a:headEnd/>
            <a:tailEnd/>
          </a:ln>
        </p:spPr>
        <p:txBody>
          <a:bodyPr/>
          <a:lstStyle/>
          <a:p>
            <a:endParaRPr lang="en-CA"/>
          </a:p>
        </p:txBody>
      </p:sp>
      <p:sp>
        <p:nvSpPr>
          <p:cNvPr id="33809" name="Text Box 58"/>
          <p:cNvSpPr txBox="1">
            <a:spLocks noChangeArrowheads="1"/>
          </p:cNvSpPr>
          <p:nvPr/>
        </p:nvSpPr>
        <p:spPr bwMode="auto">
          <a:xfrm>
            <a:off x="4230688" y="1908175"/>
            <a:ext cx="615874" cy="338554"/>
          </a:xfrm>
          <a:prstGeom prst="rect">
            <a:avLst/>
          </a:prstGeom>
          <a:noFill/>
          <a:ln w="9525">
            <a:noFill/>
            <a:miter lim="800000"/>
            <a:headEnd/>
            <a:tailEnd/>
          </a:ln>
        </p:spPr>
        <p:txBody>
          <a:bodyPr wrap="none">
            <a:spAutoFit/>
          </a:bodyPr>
          <a:lstStyle/>
          <a:p>
            <a:r>
              <a:rPr lang="en-US" sz="1600" dirty="0" smtClean="0">
                <a:latin typeface="Comic Sans MS" pitchFamily="66" charset="0"/>
              </a:rPr>
              <a:t>MPS</a:t>
            </a:r>
            <a:endParaRPr lang="en-US" sz="1600" dirty="0">
              <a:latin typeface="Comic Sans MS" pitchFamily="66" charset="0"/>
            </a:endParaRPr>
          </a:p>
        </p:txBody>
      </p:sp>
      <p:sp>
        <p:nvSpPr>
          <p:cNvPr id="33810" name="Line 56"/>
          <p:cNvSpPr>
            <a:spLocks noChangeShapeType="1"/>
          </p:cNvSpPr>
          <p:nvPr/>
        </p:nvSpPr>
        <p:spPr bwMode="auto">
          <a:xfrm>
            <a:off x="5111750" y="2049463"/>
            <a:ext cx="544513" cy="0"/>
          </a:xfrm>
          <a:prstGeom prst="line">
            <a:avLst/>
          </a:prstGeom>
          <a:noFill/>
          <a:ln w="57150">
            <a:solidFill>
              <a:schemeClr val="tx2">
                <a:lumMod val="60000"/>
                <a:lumOff val="40000"/>
              </a:schemeClr>
            </a:solidFill>
            <a:round/>
            <a:headEnd/>
            <a:tailEnd/>
          </a:ln>
        </p:spPr>
        <p:txBody>
          <a:bodyPr/>
          <a:lstStyle/>
          <a:p>
            <a:endParaRPr lang="en-CA"/>
          </a:p>
        </p:txBody>
      </p:sp>
      <p:sp>
        <p:nvSpPr>
          <p:cNvPr id="33811" name="Text Box 59"/>
          <p:cNvSpPr txBox="1">
            <a:spLocks noChangeArrowheads="1"/>
          </p:cNvSpPr>
          <p:nvPr/>
        </p:nvSpPr>
        <p:spPr bwMode="auto">
          <a:xfrm>
            <a:off x="5761038" y="1881188"/>
            <a:ext cx="603050" cy="338554"/>
          </a:xfrm>
          <a:prstGeom prst="rect">
            <a:avLst/>
          </a:prstGeom>
          <a:noFill/>
          <a:ln w="9525">
            <a:noFill/>
            <a:miter lim="800000"/>
            <a:headEnd/>
            <a:tailEnd/>
          </a:ln>
        </p:spPr>
        <p:txBody>
          <a:bodyPr wrap="none">
            <a:spAutoFit/>
          </a:bodyPr>
          <a:lstStyle/>
          <a:p>
            <a:r>
              <a:rPr lang="en-US" sz="1600" dirty="0" smtClean="0">
                <a:latin typeface="Comic Sans MS" pitchFamily="66" charset="0"/>
              </a:rPr>
              <a:t>MPB</a:t>
            </a:r>
            <a:endParaRPr lang="en-US" sz="1600" dirty="0">
              <a:latin typeface="Comic Sans MS" pitchFamily="66" charset="0"/>
            </a:endParaRPr>
          </a:p>
        </p:txBody>
      </p:sp>
      <p:sp>
        <p:nvSpPr>
          <p:cNvPr id="33812" name="Freeform 121"/>
          <p:cNvSpPr>
            <a:spLocks/>
          </p:cNvSpPr>
          <p:nvPr/>
        </p:nvSpPr>
        <p:spPr bwMode="auto">
          <a:xfrm>
            <a:off x="1084263" y="3508375"/>
            <a:ext cx="417512" cy="415925"/>
          </a:xfrm>
          <a:custGeom>
            <a:avLst/>
            <a:gdLst>
              <a:gd name="T0" fmla="*/ 2147483647 w 263"/>
              <a:gd name="T1" fmla="*/ 0 h 262"/>
              <a:gd name="T2" fmla="*/ 2147483647 w 263"/>
              <a:gd name="T3" fmla="*/ 2147483647 h 262"/>
              <a:gd name="T4" fmla="*/ 0 w 263"/>
              <a:gd name="T5" fmla="*/ 2147483647 h 262"/>
              <a:gd name="T6" fmla="*/ 0 60000 65536"/>
              <a:gd name="T7" fmla="*/ 0 60000 65536"/>
              <a:gd name="T8" fmla="*/ 0 60000 65536"/>
              <a:gd name="T9" fmla="*/ 0 w 263"/>
              <a:gd name="T10" fmla="*/ 0 h 262"/>
              <a:gd name="T11" fmla="*/ 263 w 263"/>
              <a:gd name="T12" fmla="*/ 262 h 262"/>
            </a:gdLst>
            <a:ahLst/>
            <a:cxnLst>
              <a:cxn ang="T6">
                <a:pos x="T0" y="T1"/>
              </a:cxn>
              <a:cxn ang="T7">
                <a:pos x="T2" y="T3"/>
              </a:cxn>
              <a:cxn ang="T8">
                <a:pos x="T4" y="T5"/>
              </a:cxn>
            </a:cxnLst>
            <a:rect l="T9" t="T10" r="T11" b="T12"/>
            <a:pathLst>
              <a:path w="263" h="262">
                <a:moveTo>
                  <a:pt x="263" y="0"/>
                </a:moveTo>
                <a:cubicBezTo>
                  <a:pt x="208" y="93"/>
                  <a:pt x="153" y="186"/>
                  <a:pt x="109" y="224"/>
                </a:cubicBezTo>
                <a:cubicBezTo>
                  <a:pt x="65" y="262"/>
                  <a:pt x="32" y="246"/>
                  <a:pt x="0" y="231"/>
                </a:cubicBezTo>
              </a:path>
            </a:pathLst>
          </a:custGeom>
          <a:noFill/>
          <a:ln w="57150">
            <a:solidFill>
              <a:srgbClr val="000000"/>
            </a:solidFill>
            <a:round/>
            <a:headEnd/>
            <a:tailEnd/>
          </a:ln>
        </p:spPr>
        <p:txBody>
          <a:bodyPr/>
          <a:lstStyle/>
          <a:p>
            <a:endParaRPr lang="en-CA"/>
          </a:p>
        </p:txBody>
      </p:sp>
      <p:grpSp>
        <p:nvGrpSpPr>
          <p:cNvPr id="6" name="Group 70"/>
          <p:cNvGrpSpPr>
            <a:grpSpLocks/>
          </p:cNvGrpSpPr>
          <p:nvPr/>
        </p:nvGrpSpPr>
        <p:grpSpPr bwMode="auto">
          <a:xfrm>
            <a:off x="5710238" y="4083050"/>
            <a:ext cx="952500" cy="903288"/>
            <a:chOff x="6280150" y="3774758"/>
            <a:chExt cx="952500" cy="903288"/>
          </a:xfrm>
        </p:grpSpPr>
        <p:sp>
          <p:nvSpPr>
            <p:cNvPr id="33820" name="Line 122"/>
            <p:cNvSpPr>
              <a:spLocks noChangeShapeType="1"/>
            </p:cNvSpPr>
            <p:nvPr/>
          </p:nvSpPr>
          <p:spPr bwMode="auto">
            <a:xfrm flipV="1">
              <a:off x="6713538" y="3774758"/>
              <a:ext cx="0" cy="542925"/>
            </a:xfrm>
            <a:prstGeom prst="line">
              <a:avLst/>
            </a:prstGeom>
            <a:noFill/>
            <a:ln w="38100">
              <a:solidFill>
                <a:schemeClr val="tx1"/>
              </a:solidFill>
              <a:round/>
              <a:headEnd/>
              <a:tailEnd type="triangle" w="med" len="med"/>
            </a:ln>
          </p:spPr>
          <p:txBody>
            <a:bodyPr/>
            <a:lstStyle/>
            <a:p>
              <a:endParaRPr lang="en-CA"/>
            </a:p>
          </p:txBody>
        </p:sp>
        <p:sp>
          <p:nvSpPr>
            <p:cNvPr id="33821" name="Text Box 123"/>
            <p:cNvSpPr txBox="1">
              <a:spLocks noChangeArrowheads="1"/>
            </p:cNvSpPr>
            <p:nvPr/>
          </p:nvSpPr>
          <p:spPr bwMode="auto">
            <a:xfrm>
              <a:off x="6280150" y="4311333"/>
              <a:ext cx="952500" cy="366713"/>
            </a:xfrm>
            <a:prstGeom prst="rect">
              <a:avLst/>
            </a:prstGeom>
            <a:noFill/>
            <a:ln w="9525">
              <a:noFill/>
              <a:miter lim="800000"/>
              <a:headEnd/>
              <a:tailEnd/>
            </a:ln>
          </p:spPr>
          <p:txBody>
            <a:bodyPr wrap="none">
              <a:spAutoFit/>
            </a:bodyPr>
            <a:lstStyle/>
            <a:p>
              <a:r>
                <a:rPr lang="en-US">
                  <a:latin typeface="Comic Sans MS" pitchFamily="66" charset="0"/>
                </a:rPr>
                <a:t>protein</a:t>
              </a:r>
            </a:p>
          </p:txBody>
        </p:sp>
      </p:grpSp>
      <p:sp>
        <p:nvSpPr>
          <p:cNvPr id="33814" name="Title 27"/>
          <p:cNvSpPr>
            <a:spLocks noGrp="1"/>
          </p:cNvSpPr>
          <p:nvPr>
            <p:ph type="title"/>
          </p:nvPr>
        </p:nvSpPr>
        <p:spPr>
          <a:xfrm>
            <a:off x="1" y="233244"/>
            <a:ext cx="9143999" cy="634939"/>
          </a:xfrm>
        </p:spPr>
        <p:txBody>
          <a:bodyPr/>
          <a:lstStyle/>
          <a:p>
            <a:pPr algn="l"/>
            <a:r>
              <a:rPr lang="en-US" sz="4000" b="1" u="sng" dirty="0" smtClean="0">
                <a:latin typeface="Avenir Book" charset="0"/>
                <a:ea typeface="Avenir Book" charset="0"/>
                <a:cs typeface="Avenir Book" charset="0"/>
              </a:rPr>
              <a:t>Anabolic Resistance</a:t>
            </a:r>
            <a:r>
              <a:rPr lang="en-US" sz="4000" b="1" dirty="0" smtClean="0">
                <a:latin typeface="Avenir Book" charset="0"/>
                <a:ea typeface="Avenir Book" charset="0"/>
                <a:cs typeface="Avenir Book" charset="0"/>
              </a:rPr>
              <a:t> of Muscle Protein</a:t>
            </a:r>
            <a:endParaRPr lang="en-CA" sz="4000" b="1" dirty="0" smtClean="0">
              <a:latin typeface="Avenir Book" charset="0"/>
              <a:ea typeface="Avenir Book" charset="0"/>
              <a:cs typeface="Avenir Book" charset="0"/>
            </a:endParaRPr>
          </a:p>
        </p:txBody>
      </p:sp>
      <p:sp>
        <p:nvSpPr>
          <p:cNvPr id="33815" name="Freeform 13"/>
          <p:cNvSpPr>
            <a:spLocks/>
          </p:cNvSpPr>
          <p:nvPr/>
        </p:nvSpPr>
        <p:spPr bwMode="auto">
          <a:xfrm flipV="1">
            <a:off x="6707188" y="3526637"/>
            <a:ext cx="1316037" cy="188912"/>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cap="flat" cmpd="sng">
            <a:solidFill>
              <a:schemeClr val="tx2">
                <a:lumMod val="60000"/>
                <a:lumOff val="40000"/>
              </a:schemeClr>
            </a:solidFill>
            <a:prstDash val="solid"/>
            <a:round/>
            <a:headEnd/>
            <a:tailEnd/>
          </a:ln>
        </p:spPr>
        <p:txBody>
          <a:bodyPr/>
          <a:lstStyle/>
          <a:p>
            <a:endParaRPr lang="en-CA"/>
          </a:p>
        </p:txBody>
      </p:sp>
      <p:sp>
        <p:nvSpPr>
          <p:cNvPr id="30" name="Freeform 16"/>
          <p:cNvSpPr>
            <a:spLocks/>
          </p:cNvSpPr>
          <p:nvPr/>
        </p:nvSpPr>
        <p:spPr bwMode="auto">
          <a:xfrm>
            <a:off x="6691313" y="3009900"/>
            <a:ext cx="1316037" cy="53022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31" name="Freeform 7"/>
          <p:cNvSpPr>
            <a:spLocks/>
          </p:cNvSpPr>
          <p:nvPr/>
        </p:nvSpPr>
        <p:spPr bwMode="auto">
          <a:xfrm>
            <a:off x="1508125" y="3181350"/>
            <a:ext cx="1316038" cy="32067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chemeClr val="tx1"/>
            </a:solidFill>
            <a:round/>
            <a:headEnd/>
            <a:tailEnd/>
          </a:ln>
        </p:spPr>
        <p:txBody>
          <a:bodyPr/>
          <a:lstStyle/>
          <a:p>
            <a:endParaRPr lang="en-CA"/>
          </a:p>
        </p:txBody>
      </p:sp>
      <p:sp>
        <p:nvSpPr>
          <p:cNvPr id="32" name="Freeform 16"/>
          <p:cNvSpPr>
            <a:spLocks/>
          </p:cNvSpPr>
          <p:nvPr/>
        </p:nvSpPr>
        <p:spPr bwMode="auto">
          <a:xfrm>
            <a:off x="4135438" y="3203586"/>
            <a:ext cx="1316037" cy="32067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33" name="Freeform 16"/>
          <p:cNvSpPr>
            <a:spLocks/>
          </p:cNvSpPr>
          <p:nvPr/>
        </p:nvSpPr>
        <p:spPr bwMode="auto">
          <a:xfrm>
            <a:off x="6700838" y="3237722"/>
            <a:ext cx="1316037" cy="320675"/>
          </a:xfrm>
          <a:custGeom>
            <a:avLst/>
            <a:gdLst>
              <a:gd name="T0" fmla="*/ 0 w 1354"/>
              <a:gd name="T1" fmla="*/ 2147483647 h 305"/>
              <a:gd name="T2" fmla="*/ 2147483647 w 1354"/>
              <a:gd name="T3" fmla="*/ 2147483647 h 305"/>
              <a:gd name="T4" fmla="*/ 2147483647 w 1354"/>
              <a:gd name="T5" fmla="*/ 214748364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FF"/>
          </a:solidFill>
          <a:ln w="57150">
            <a:solidFill>
              <a:srgbClr val="000000"/>
            </a:solidFill>
            <a:round/>
            <a:headEnd/>
            <a:tailEnd/>
          </a:ln>
        </p:spPr>
        <p:txBody>
          <a:bodyPr/>
          <a:lstStyle/>
          <a:p>
            <a:endParaRPr lang="en-CA"/>
          </a:p>
        </p:txBody>
      </p:sp>
      <p:sp>
        <p:nvSpPr>
          <p:cNvPr id="35" name="Rectangle 34"/>
          <p:cNvSpPr/>
          <p:nvPr/>
        </p:nvSpPr>
        <p:spPr>
          <a:xfrm>
            <a:off x="7092451" y="6567844"/>
            <a:ext cx="1502510" cy="246221"/>
          </a:xfrm>
          <a:prstGeom prst="rect">
            <a:avLst/>
          </a:prstGeom>
        </p:spPr>
        <p:txBody>
          <a:bodyPr wrap="none">
            <a:spAutoFit/>
          </a:bodyPr>
          <a:lstStyle/>
          <a:p>
            <a:pPr lvl="0">
              <a:defRPr/>
            </a:pPr>
            <a:r>
              <a:rPr lang="en-US" sz="1000" dirty="0">
                <a:solidFill>
                  <a:srgbClr val="FFFFFF"/>
                </a:solidFill>
                <a:latin typeface="Arial" pitchFamily="34" charset="0"/>
                <a:cs typeface="Arial" pitchFamily="34" charset="0"/>
                <a:sym typeface="Symbol" pitchFamily="18" charset="2"/>
              </a:rPr>
              <a:t> </a:t>
            </a:r>
            <a:r>
              <a:rPr lang="en-US" sz="1000" dirty="0" smtClean="0">
                <a:solidFill>
                  <a:srgbClr val="FFFFFF"/>
                </a:solidFill>
                <a:latin typeface="Arial" pitchFamily="34" charset="0"/>
                <a:cs typeface="Arial" pitchFamily="34" charset="0"/>
                <a:sym typeface="Symbol" pitchFamily="18" charset="2"/>
              </a:rPr>
              <a:t>Tanya Holloway PhD</a:t>
            </a:r>
            <a:endParaRPr lang="en-US" sz="1000" dirty="0">
              <a:solidFill>
                <a:srgbClr val="FFFFFF"/>
              </a:solidFill>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2746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0" grpId="0" animBg="1"/>
      <p:bldP spid="31" grpId="0" animBg="1"/>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16.9|8.1|0.7|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19625</TotalTime>
  <Words>1503</Words>
  <Application>Microsoft Office PowerPoint</Application>
  <PresentationFormat>On-screen Show (4:3)</PresentationFormat>
  <Paragraphs>275</Paragraphs>
  <Slides>30</Slides>
  <Notes>16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5" baseType="lpstr">
      <vt:lpstr>ＭＳ Ｐゴシック</vt:lpstr>
      <vt:lpstr>American Typewriter</vt:lpstr>
      <vt:lpstr>Arial</vt:lpstr>
      <vt:lpstr>Avenir Book</vt:lpstr>
      <vt:lpstr>Calibri</vt:lpstr>
      <vt:lpstr>Century Gothic</vt:lpstr>
      <vt:lpstr>Comic Sans MS</vt:lpstr>
      <vt:lpstr>msgothic</vt:lpstr>
      <vt:lpstr>Symbol</vt:lpstr>
      <vt:lpstr>Verdana</vt:lpstr>
      <vt:lpstr>-webkit-standard</vt:lpstr>
      <vt:lpstr>Wingdings</vt:lpstr>
      <vt:lpstr>Office Theme</vt:lpstr>
      <vt:lpstr>Prism 7</vt:lpstr>
      <vt:lpstr>Prism 5</vt:lpstr>
      <vt:lpstr>Dairy Nutrition for Healthy Aging: Research and Practice</vt:lpstr>
      <vt:lpstr>Meet Bob…..</vt:lpstr>
      <vt:lpstr>“Sarcopenia”</vt:lpstr>
      <vt:lpstr>PowerPoint Presentation</vt:lpstr>
      <vt:lpstr>Recommended Daily Amount for Protein</vt:lpstr>
      <vt:lpstr>Minimal vs. Optimal Protein</vt:lpstr>
      <vt:lpstr>PowerPoint Presentation</vt:lpstr>
      <vt:lpstr>Variations in protein synthesis determine net protein balance</vt:lpstr>
      <vt:lpstr>Anabolic Resistance of Muscle Protein</vt:lpstr>
      <vt:lpstr>Protein Requirement in Young vs. Old</vt:lpstr>
      <vt:lpstr>Seniors Consuming Higher Protein</vt:lpstr>
      <vt:lpstr>Older persons require larger doses of protein to stimulate MPS</vt:lpstr>
      <vt:lpstr>New Recommendations from International Expert Groups Call for Higher Protein Intake* in Older Adults</vt:lpstr>
      <vt:lpstr>PowerPoint Presentation</vt:lpstr>
      <vt:lpstr>PowerPoint Presentation</vt:lpstr>
      <vt:lpstr>PowerPoint Presentation</vt:lpstr>
      <vt:lpstr>When are we in our  longest period of muscle loss?</vt:lpstr>
      <vt:lpstr>Older persons require larger doses of protein to stimulate MPS on a per meal basis than recommended</vt:lpstr>
      <vt:lpstr>PowerPoint Presentation</vt:lpstr>
      <vt:lpstr>PowerPoint Presentation</vt:lpstr>
      <vt:lpstr>PowerPoint Presentation</vt:lpstr>
      <vt:lpstr>Nutrient-dense Foods</vt:lpstr>
      <vt:lpstr>PowerPoint Presentation</vt:lpstr>
      <vt:lpstr>Plant vs. Animal Sources of Protein</vt:lpstr>
      <vt:lpstr>Soy vs. Whey in the Elderly</vt:lpstr>
      <vt:lpstr>The inclusion of high protein dairy does not diminish weight loss </vt:lpstr>
      <vt:lpstr>Minimal vs. Optimal</vt:lpstr>
      <vt:lpstr>Simple message..</vt:lpstr>
      <vt:lpstr>To Summarize……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Holloway</dc:creator>
  <cp:lastModifiedBy>Maher, Derrick</cp:lastModifiedBy>
  <cp:revision>58</cp:revision>
  <dcterms:created xsi:type="dcterms:W3CDTF">2017-04-26T14:42:55Z</dcterms:created>
  <dcterms:modified xsi:type="dcterms:W3CDTF">2018-07-16T18:41:17Z</dcterms:modified>
</cp:coreProperties>
</file>